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04" r:id="rId3"/>
    <p:sldId id="278" r:id="rId4"/>
    <p:sldId id="289" r:id="rId5"/>
    <p:sldId id="263" r:id="rId6"/>
    <p:sldId id="294" r:id="rId7"/>
    <p:sldId id="299" r:id="rId8"/>
    <p:sldId id="295" r:id="rId9"/>
    <p:sldId id="300" r:id="rId10"/>
    <p:sldId id="297" r:id="rId11"/>
    <p:sldId id="302" r:id="rId12"/>
    <p:sldId id="28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B14C2"/>
    <a:srgbClr val="4F2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EF00A-4343-479E-A981-08BD959B0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6C2BDB-170E-4D8C-BE05-4D2988FDC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5EF5B8-B78C-42EA-A711-F0EE4B88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9C083-CDAD-4D6D-B93A-000407CF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0E5F0-CDEE-4AEB-99F8-634748CB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4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C9451-FBCA-41F1-915A-4A0FEB6C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43840A-7A47-45EC-84B2-1A6EC3600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D021F1-3334-41EA-BB81-1314B6CD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637E7A-93F7-4C7E-9E0D-6DB41495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26B7C4-3CF6-4231-BA89-9873040B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36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7D2A32-5FF5-49A5-BD2E-9B32BF128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102D85-751C-4143-A7D6-0B74C4015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77FE7-26F2-4C06-96B1-80893547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639CDB-7D0D-4705-A780-157EDE18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F6FD26-2D45-4925-9057-C86DC499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2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42F88-8569-4B3D-80C2-7F1AC16D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BECE81-4E16-417F-B2E4-D9FC2193A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394D4-34AA-4BC5-9B1D-CBD03D80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D700B-D63A-43A5-AE06-63779CF8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55BF3-4BF9-422E-AD4B-B8001B25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4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65949-1793-46DC-A648-3260F86B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4BA437-E89E-46D1-A85F-E276B5043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7CA01A-F9E6-4BB7-B24F-F8497AD6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1949F6-4335-4387-B6C6-AA0F7936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1D03C-CDCB-4A43-854A-34990E40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1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6BADA-8AFA-4C79-96D0-A53A92D8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A3740-7536-4491-983C-3E23E064D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B93F6A-80BC-4CCB-A1D0-C74C9A5B5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8D5962-46B4-432F-8F6D-66EA27B3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869D56-8CFB-4849-A52D-7EEF0F04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9A0E97-1265-497A-B3C2-7F51D20D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4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2EC97-8968-461A-8742-3B9AEF0F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88A869-E0C4-449A-8CEA-9988F2A85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5FE5FA-E193-4E9E-AB99-A82077620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62E9E7-A5FB-4509-B59C-0B169D83E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ECD158-11A3-4452-8024-EC050E99C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EB8E3F-C92F-4138-9EAD-2DCB3209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8AF048-1466-405B-B659-D4A4186E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2EFD7C-7344-4289-8708-E97136BF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0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93929-BF6B-45BD-B859-A5D642D4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E2BB85-8907-4689-B7C7-CD8A1872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09E775-9A34-45C8-807A-3AE02ABC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C31087-D5D1-4255-9B08-378422A3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0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4F32BB-5232-468A-95CD-C962A76C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458269-048B-4356-AEDD-3F59F791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B093ED-D6F1-48A4-9AD5-33AB8D4C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5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0F59F-7B12-45CE-8434-EE998197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E6C95-3830-4B1F-89CE-46EC1E6F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FF29C9-D857-40A1-A301-951DDF4A7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1801C2-0863-4AC9-A366-D81A35E8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548879-D01F-4ECD-90C8-B54129D6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FBE908-6F75-4A3D-A04E-D860369F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1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B3822-DD29-4E1F-84AB-5F80C7C8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BEE071-05B4-4BEE-9013-7ECDD7F02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63D6DE-1F63-47DD-8ADA-67D043510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34598-AE21-4800-AAB2-17D0BB3D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6608EF-9734-434D-80AE-B690D1C0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7804-AC84-487D-8689-9C178214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47546-B2C4-4667-B41D-AB77AA78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784DC6-3082-4083-B111-D9732648B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515C0C-8D6C-4534-9A06-D9D961B67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AC00B-DC2A-4F4C-8C6D-D6931A9FC54A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258516-F16A-4F62-8CEB-C4FD03C23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294AD-70C4-4F48-9783-785CF1C3B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5C189-BD38-4DDB-9897-8EC37A07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5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spc@63edu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grachev@yandex.ru$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sy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399C7-B923-425D-8CFD-70FD5C635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34" y="987238"/>
            <a:ext cx="10921525" cy="448418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ЦОС ЦП </a:t>
            </a:r>
            <a:b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и</a:t>
            </a:r>
            <a:b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детей</a:t>
            </a:r>
            <a:b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сервисе 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«ЦИФРОВОЙ ПСИХОЛОГ» (ЦОС ЦП)</a:t>
            </a:r>
            <a:b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3884FF-B24E-434D-A27B-F647E0316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6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797BAE-632A-4A7B-AA77-F93735B9D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ACFE50F-557D-4FCD-89D7-BADB35531411}"/>
              </a:ext>
            </a:extLst>
          </p:cNvPr>
          <p:cNvGrpSpPr/>
          <p:nvPr/>
        </p:nvGrpSpPr>
        <p:grpSpPr>
          <a:xfrm>
            <a:off x="609600" y="518564"/>
            <a:ext cx="10972800" cy="6172200"/>
            <a:chOff x="609600" y="518564"/>
            <a:chExt cx="10972800" cy="61722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E53E787-1547-452F-B5DF-A100942EF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518564"/>
              <a:ext cx="10972800" cy="6172200"/>
            </a:xfrm>
            <a:prstGeom prst="rect">
              <a:avLst/>
            </a:prstGeom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0781CEFB-4398-4B14-935D-1305AF572295}"/>
                </a:ext>
              </a:extLst>
            </p:cNvPr>
            <p:cNvSpPr/>
            <p:nvPr/>
          </p:nvSpPr>
          <p:spPr>
            <a:xfrm>
              <a:off x="2001520" y="1910080"/>
              <a:ext cx="8371840" cy="89408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DEBBF46-6860-4263-AC36-6EB702E302F6}"/>
              </a:ext>
            </a:extLst>
          </p:cNvPr>
          <p:cNvSpPr txBox="1"/>
          <p:nvPr/>
        </p:nvSpPr>
        <p:spPr>
          <a:xfrm>
            <a:off x="396240" y="2979465"/>
            <a:ext cx="250952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Для возврата на главную страницу сайта</a:t>
            </a:r>
          </a:p>
          <a:p>
            <a:pPr algn="ctr"/>
            <a:r>
              <a:rPr lang="ru-RU" dirty="0"/>
              <a:t> нажимаете на надписи цифровой психолог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13B103E-549F-4971-902E-8A036EC93FE7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1412240" y="255273"/>
            <a:ext cx="238760" cy="27241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E41BE8-6461-488D-B294-8712ECDBE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03" r="11116"/>
          <a:stretch/>
        </p:blipFill>
        <p:spPr>
          <a:xfrm>
            <a:off x="365761" y="875989"/>
            <a:ext cx="8217446" cy="57253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0DB64B-ACD8-4034-939E-9BAB03B1F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821EEE-C672-40DD-8598-A779EC00AAA9}"/>
              </a:ext>
            </a:extLst>
          </p:cNvPr>
          <p:cNvSpPr txBox="1"/>
          <p:nvPr/>
        </p:nvSpPr>
        <p:spPr>
          <a:xfrm>
            <a:off x="3574789" y="141598"/>
            <a:ext cx="821744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0000"/>
                </a:solidFill>
              </a:rPr>
              <a:t>Главная страница сайта «цифровой психолог»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54661F9-99F9-422A-AB4B-5C6AEDDFF4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03"/>
          <a:stretch/>
        </p:blipFill>
        <p:spPr>
          <a:xfrm>
            <a:off x="9103360" y="1028700"/>
            <a:ext cx="2154555" cy="24003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957B13A-C77A-4B15-A43C-866757ECFB9B}"/>
              </a:ext>
            </a:extLst>
          </p:cNvPr>
          <p:cNvCxnSpPr>
            <a:cxnSpLocks/>
          </p:cNvCxnSpPr>
          <p:nvPr/>
        </p:nvCxnSpPr>
        <p:spPr>
          <a:xfrm flipV="1">
            <a:off x="8097520" y="2001520"/>
            <a:ext cx="1005840" cy="1315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274246D-ABCF-4DB4-A74C-25FC49C04693}"/>
              </a:ext>
            </a:extLst>
          </p:cNvPr>
          <p:cNvSpPr/>
          <p:nvPr/>
        </p:nvSpPr>
        <p:spPr>
          <a:xfrm>
            <a:off x="6471920" y="1181101"/>
            <a:ext cx="1625600" cy="209549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B8F1D59-43A6-4081-B4C2-39026BE121CD}"/>
              </a:ext>
            </a:extLst>
          </p:cNvPr>
          <p:cNvSpPr/>
          <p:nvPr/>
        </p:nvSpPr>
        <p:spPr>
          <a:xfrm>
            <a:off x="9343740" y="1881225"/>
            <a:ext cx="1507140" cy="3711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B822F1C-E2C4-4E08-923D-45942E3FC296}"/>
              </a:ext>
            </a:extLst>
          </p:cNvPr>
          <p:cNvSpPr/>
          <p:nvPr/>
        </p:nvSpPr>
        <p:spPr>
          <a:xfrm>
            <a:off x="8583207" y="3902889"/>
            <a:ext cx="3131273" cy="21931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ВНИМАНИЕ!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Вся информация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(ваши записи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на консультации, сообщения от психолога) находится в «Центре уведомлений»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DC4554A-CADF-4727-8130-4A6B346E625F}"/>
              </a:ext>
            </a:extLst>
          </p:cNvPr>
          <p:cNvCxnSpPr>
            <a:cxnSpLocks/>
          </p:cNvCxnSpPr>
          <p:nvPr/>
        </p:nvCxnSpPr>
        <p:spPr>
          <a:xfrm flipH="1" flipV="1">
            <a:off x="10525760" y="2228850"/>
            <a:ext cx="198438" cy="16740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91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C2C4D0-85F4-4914-9551-78C35FF6E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" t="133" r="48214" b="85698"/>
          <a:stretch/>
        </p:blipFill>
        <p:spPr>
          <a:xfrm>
            <a:off x="1" y="0"/>
            <a:ext cx="5051684" cy="7441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2B7B9E-7EDD-4C00-AC62-C700F22F0BFE}"/>
              </a:ext>
            </a:extLst>
          </p:cNvPr>
          <p:cNvSpPr/>
          <p:nvPr/>
        </p:nvSpPr>
        <p:spPr>
          <a:xfrm>
            <a:off x="2599542" y="1724596"/>
            <a:ext cx="743570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1A1A1A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Техническая поддержка в Самарской области</a:t>
            </a:r>
          </a:p>
          <a:p>
            <a:pPr>
              <a:spcAft>
                <a:spcPts val="600"/>
              </a:spcAft>
            </a:pPr>
            <a:endParaRPr lang="ru-RU" dirty="0">
              <a:solidFill>
                <a:srgbClr val="1A1A1A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r>
              <a:rPr lang="ru-RU" b="1" dirty="0">
                <a:solidFill>
                  <a:srgbClr val="1A1A1A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Грачёв Юрий Александрович</a:t>
            </a:r>
            <a:endParaRPr lang="ru-RU" dirty="0">
              <a:solidFill>
                <a:srgbClr val="1A1A1A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r>
              <a:rPr lang="ru-RU" dirty="0">
                <a:solidFill>
                  <a:srgbClr val="1A1A1A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ГБУ ДПО "Региональный социопсихологический центр" (</a:t>
            </a:r>
            <a:r>
              <a:rPr lang="ru-RU" dirty="0">
                <a:solidFill>
                  <a:srgbClr val="0077FF"/>
                </a:solidFill>
                <a:latin typeface="Arial Cyr" panose="020B0604020202020204" pitchFamily="34" charset="0"/>
                <a:cs typeface="Arial Cyr" panose="020B0604020202020204" pitchFamily="34" charset="0"/>
                <a:hlinkClick r:id="rId3"/>
              </a:rPr>
              <a:t>rspc@63edu.ru</a:t>
            </a:r>
            <a:r>
              <a:rPr lang="ru-RU" dirty="0">
                <a:solidFill>
                  <a:srgbClr val="1A1A1A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)</a:t>
            </a:r>
          </a:p>
          <a:p>
            <a:r>
              <a:rPr lang="ru-RU" dirty="0">
                <a:solidFill>
                  <a:srgbClr val="1A1A1A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Начальник лаборатории практической психологии,</a:t>
            </a:r>
          </a:p>
          <a:p>
            <a:r>
              <a:rPr lang="ru-RU" dirty="0">
                <a:solidFill>
                  <a:srgbClr val="1A1A1A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куратор внедрения ЦОС ЦП в Самарской области</a:t>
            </a:r>
          </a:p>
          <a:p>
            <a:r>
              <a:rPr lang="ru-RU" dirty="0">
                <a:solidFill>
                  <a:srgbClr val="1A1A1A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8(846)931 52 60; +7 927 900 29 60</a:t>
            </a:r>
          </a:p>
          <a:p>
            <a:endParaRPr lang="ru-RU" dirty="0">
              <a:solidFill>
                <a:srgbClr val="1A1A1A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r>
              <a:rPr lang="ru-RU" dirty="0">
                <a:solidFill>
                  <a:srgbClr val="0077FF"/>
                </a:solidFill>
                <a:latin typeface="Arial Cyr" panose="020B0604020202020204" pitchFamily="34" charset="0"/>
                <a:cs typeface="Arial Cyr" panose="020B0604020202020204" pitchFamily="34" charset="0"/>
                <a:hlinkClick r:id="rId4"/>
              </a:rPr>
              <a:t>ygrachev@yandex.ru</a:t>
            </a:r>
            <a:endParaRPr lang="ru-RU" b="0" i="0" dirty="0">
              <a:solidFill>
                <a:srgbClr val="1A1A1A"/>
              </a:solidFill>
              <a:effectLst/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0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3884FF-B24E-434D-A27B-F647E0316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96CF4EA-96A2-4DAB-967D-6F113C911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158" y="1647141"/>
            <a:ext cx="9804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Обучающиеся, достигшие возраста 14 лет (посредством ЕСИА) могут само</a:t>
            </a:r>
            <a:r>
              <a:rPr lang="ru-RU" altLang="ru-RU" sz="2400" dirty="0">
                <a:solidFill>
                  <a:srgbClr val="0000FF"/>
                </a:solidFill>
                <a:ea typeface="Times New Roman" panose="02020603050405020304" pitchFamily="18" charset="0"/>
              </a:rPr>
              <a:t>стоятельно регистрироваться в системе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lvl="0">
              <a:spcBef>
                <a:spcPts val="1800"/>
              </a:spcBef>
              <a:spcAft>
                <a:spcPts val="0"/>
              </a:spcAft>
              <a:buFontTx/>
              <a:buChar char="•"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Обучающиеся, не </a:t>
            </a:r>
            <a:r>
              <a:rPr lang="ru-RU" altLang="ru-RU" sz="2400" dirty="0">
                <a:solidFill>
                  <a:srgbClr val="0000FF"/>
                </a:solidFill>
                <a:ea typeface="Times New Roman" panose="02020603050405020304" pitchFamily="18" charset="0"/>
              </a:rPr>
              <a:t>достигшие возраста 14 лет могут регистрироваться в системе с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амостоятельно </a:t>
            </a:r>
            <a:r>
              <a:rPr lang="ru-RU" altLang="ru-RU" sz="2400" dirty="0">
                <a:solidFill>
                  <a:srgbClr val="0000FF"/>
                </a:solidFill>
                <a:ea typeface="Times New Roman" panose="02020603050405020304" pitchFamily="18" charset="0"/>
              </a:rPr>
              <a:t>(посредством ЕСИА и при наличии учетной записи в госуслугах)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но без </a:t>
            </a:r>
            <a:r>
              <a:rPr lang="ru-RU" altLang="ru-RU" sz="2400" dirty="0">
                <a:solidFill>
                  <a:srgbClr val="0000FF"/>
                </a:solidFill>
                <a:ea typeface="Times New Roman" panose="02020603050405020304" pitchFamily="18" charset="0"/>
              </a:rPr>
              <a:t>доступа к получению психологической помощи. Этот доступ у них будет после получения разрешения родителя (законного представителя);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Bef>
                <a:spcPts val="1800"/>
              </a:spcBef>
              <a:spcAft>
                <a:spcPts val="0"/>
              </a:spcAft>
              <a:buFontTx/>
              <a:buChar char="•"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Обучающихся до 14 лет могут регистрировать родители </a:t>
            </a:r>
            <a:r>
              <a:rPr lang="ru-RU" altLang="ru-RU" sz="2400" dirty="0">
                <a:solidFill>
                  <a:srgbClr val="0000FF"/>
                </a:solidFill>
                <a:ea typeface="Times New Roman" panose="02020603050405020304" pitchFamily="18" charset="0"/>
              </a:rPr>
              <a:t>(законные представители), если они сами зарегистрированы в системе (посредством ЕСИА).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7F749C9-2627-46D9-98EC-F94CE27FCED5}"/>
              </a:ext>
            </a:extLst>
          </p:cNvPr>
          <p:cNvSpPr/>
          <p:nvPr/>
        </p:nvSpPr>
        <p:spPr>
          <a:xfrm>
            <a:off x="3213219" y="358894"/>
            <a:ext cx="666626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Кто может зарегистрироваться </a:t>
            </a:r>
          </a:p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на платформе «Цифровой психолог»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5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1FE072-5441-4D75-BA41-449F34A35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01" r="23458"/>
          <a:stretch/>
        </p:blipFill>
        <p:spPr>
          <a:xfrm>
            <a:off x="3093200" y="866412"/>
            <a:ext cx="8255163" cy="545782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B4A94709-2F8A-4E07-81CA-6EF7E17A8014}"/>
              </a:ext>
            </a:extLst>
          </p:cNvPr>
          <p:cNvSpPr/>
          <p:nvPr/>
        </p:nvSpPr>
        <p:spPr>
          <a:xfrm>
            <a:off x="2363235" y="3611805"/>
            <a:ext cx="3111243" cy="21628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Вход в сервис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по ссылке</a:t>
            </a:r>
          </a:p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https://psy.edu.ru </a:t>
            </a:r>
            <a:endParaRPr lang="ru-RU" sz="2000" b="1" i="1" dirty="0">
              <a:solidFill>
                <a:srgbClr val="0000CC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sz="2000" dirty="0">
                <a:solidFill>
                  <a:srgbClr val="FF0000"/>
                </a:solidFill>
              </a:rPr>
              <a:t>Всегда через ЕСИА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FC73C89-CD09-707F-A351-801291C54AED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5474478" y="3840480"/>
            <a:ext cx="3120882" cy="8527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C5C14E2-8C30-4186-8E97-34C19B8987CE}"/>
              </a:ext>
            </a:extLst>
          </p:cNvPr>
          <p:cNvSpPr txBox="1"/>
          <p:nvPr/>
        </p:nvSpPr>
        <p:spPr>
          <a:xfrm>
            <a:off x="596177" y="6414940"/>
            <a:ext cx="962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P.S. </a:t>
            </a:r>
            <a:r>
              <a:rPr lang="ru-RU" i="1" dirty="0">
                <a:solidFill>
                  <a:srgbClr val="0000FF"/>
                </a:solidFill>
              </a:rPr>
              <a:t>Логины и пароли для входа в ЦОС ЦП не нужны, т.к. вход всегда через ЕСИА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C7F568-C66C-4C2E-9FCD-E56B2E6168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394D67-5F04-47BB-AE13-14BECF542E67}"/>
              </a:ext>
            </a:extLst>
          </p:cNvPr>
          <p:cNvSpPr txBox="1"/>
          <p:nvPr/>
        </p:nvSpPr>
        <p:spPr>
          <a:xfrm>
            <a:off x="130629" y="591740"/>
            <a:ext cx="887802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Работа сервиса проводится в Яндекс-браузере</a:t>
            </a:r>
          </a:p>
        </p:txBody>
      </p:sp>
    </p:spTree>
    <p:extLst>
      <p:ext uri="{BB962C8B-B14F-4D97-AF65-F5344CB8AC3E}">
        <p14:creationId xmlns:p14="http://schemas.microsoft.com/office/powerpoint/2010/main" val="192827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3B7DC5B-EE28-4735-91E8-61120BFBC813}"/>
              </a:ext>
            </a:extLst>
          </p:cNvPr>
          <p:cNvGrpSpPr/>
          <p:nvPr/>
        </p:nvGrpSpPr>
        <p:grpSpPr>
          <a:xfrm>
            <a:off x="643523" y="903791"/>
            <a:ext cx="10904954" cy="4610100"/>
            <a:chOff x="643523" y="948866"/>
            <a:chExt cx="10904954" cy="46101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364D791-5EE6-4275-B03B-5605B0F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523" y="948866"/>
              <a:ext cx="8201025" cy="46101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F4B1E4-4E6A-40B6-B086-5CD2DC474004}"/>
                </a:ext>
              </a:extLst>
            </p:cNvPr>
            <p:cNvSpPr txBox="1"/>
            <p:nvPr/>
          </p:nvSpPr>
          <p:spPr>
            <a:xfrm>
              <a:off x="4167394" y="1059111"/>
              <a:ext cx="7381083" cy="101566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solidFill>
                    <a:srgbClr val="FF0000"/>
                  </a:solidFill>
                </a:rPr>
                <a:t>Если войти по ЕСИА не получается</a:t>
              </a:r>
            </a:p>
            <a:p>
              <a:pPr algn="ctr"/>
              <a:r>
                <a:rPr lang="ru-RU" sz="2400" dirty="0"/>
                <a:t>(</a:t>
              </a:r>
              <a:r>
                <a:rPr lang="ru-RU" sz="2400" u="sng" dirty="0"/>
                <a:t>видим такую надпись</a:t>
              </a:r>
              <a:r>
                <a:rPr lang="ru-RU" sz="2400" dirty="0"/>
                <a:t>)</a:t>
              </a:r>
            </a:p>
          </p:txBody>
        </p:sp>
        <p:sp>
          <p:nvSpPr>
            <p:cNvPr id="13" name="Облачко с текстом: прямоугольное со скругленными углами 12">
              <a:extLst>
                <a:ext uri="{FF2B5EF4-FFF2-40B4-BE49-F238E27FC236}">
                  <a16:creationId xmlns:a16="http://schemas.microsoft.com/office/drawing/2014/main" id="{072F76DB-D1F9-4F8D-8F80-A95D6F25FFC1}"/>
                </a:ext>
              </a:extLst>
            </p:cNvPr>
            <p:cNvSpPr/>
            <p:nvPr/>
          </p:nvSpPr>
          <p:spPr>
            <a:xfrm>
              <a:off x="4422449" y="2533932"/>
              <a:ext cx="3802878" cy="658027"/>
            </a:xfrm>
            <a:prstGeom prst="wedgeRoundRectCallout">
              <a:avLst>
                <a:gd name="adj1" fmla="val 25757"/>
                <a:gd name="adj2" fmla="val -131052"/>
                <a:gd name="adj3" fmla="val 1666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DC8F6E0-D6ED-4EF8-BCB0-F76301485126}"/>
              </a:ext>
            </a:extLst>
          </p:cNvPr>
          <p:cNvSpPr txBox="1"/>
          <p:nvPr/>
        </p:nvSpPr>
        <p:spPr>
          <a:xfrm>
            <a:off x="5051683" y="3296463"/>
            <a:ext cx="6496793" cy="33393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400" b="1" i="1" dirty="0"/>
              <a:t>Ваши действия: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ru-RU" dirty="0"/>
              <a:t>Закрыть страницу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ru-RU" dirty="0"/>
              <a:t>В браузере очистить кэш и куки… (см. инструкцию)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ru-RU" dirty="0"/>
              <a:t>Открыть новую страницу в режиме «инкогнито»</a:t>
            </a:r>
          </a:p>
          <a:p>
            <a:pPr marL="342900" indent="-342900">
              <a:buAutoNum type="arabicPeriod"/>
            </a:pPr>
            <a:r>
              <a:rPr lang="ru-RU" dirty="0"/>
              <a:t>В адресной строке набрать адрес </a:t>
            </a:r>
            <a:r>
              <a:rPr lang="en-US" b="1" i="1" dirty="0">
                <a:solidFill>
                  <a:srgbClr val="0000CC"/>
                </a:solidFill>
                <a:hlinkClick r:id="rId3"/>
              </a:rPr>
              <a:t>https://psy.edu.ru</a:t>
            </a:r>
            <a:endParaRPr lang="ru-RU" b="1" i="1" dirty="0">
              <a:solidFill>
                <a:srgbClr val="0000CC"/>
              </a:solidFill>
            </a:endParaRPr>
          </a:p>
          <a:p>
            <a:pPr>
              <a:spcAft>
                <a:spcPts val="300"/>
              </a:spcAft>
            </a:pPr>
            <a:r>
              <a:rPr lang="ru-RU" b="1" i="1" dirty="0">
                <a:solidFill>
                  <a:srgbClr val="0000CC"/>
                </a:solidFill>
              </a:rPr>
              <a:t>	</a:t>
            </a:r>
            <a:r>
              <a:rPr lang="ru-RU" dirty="0"/>
              <a:t>Вы вновь попадаете на страницу идентификации.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5"/>
            </a:pPr>
            <a:r>
              <a:rPr lang="ru-RU" dirty="0"/>
              <a:t>Вновь пройти регистрацию</a:t>
            </a:r>
          </a:p>
          <a:p>
            <a:pPr marL="896938"/>
            <a:r>
              <a:rPr lang="ru-RU" b="1" dirty="0"/>
              <a:t>	</a:t>
            </a:r>
            <a:r>
              <a:rPr lang="en-US" b="1" dirty="0"/>
              <a:t>P.S. </a:t>
            </a:r>
            <a:r>
              <a:rPr lang="ru-RU" i="1" dirty="0"/>
              <a:t>Если снова не получается пройти регистрацию, </a:t>
            </a:r>
            <a:r>
              <a:rPr lang="en-US" i="1" dirty="0"/>
              <a:t> </a:t>
            </a:r>
            <a:r>
              <a:rPr lang="ru-RU" i="1" dirty="0"/>
              <a:t>обратитесь к педагогу-психологу за технической помощью.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0200F6-8F81-4E0A-A259-6B7BE14B41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0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82B43F1-7BB1-410F-AC82-806B9FDB3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0143" y="143853"/>
            <a:ext cx="5931850" cy="6714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82B70E-2CAB-4094-AD3F-09B102C50827}"/>
              </a:ext>
            </a:extLst>
          </p:cNvPr>
          <p:cNvSpPr txBox="1"/>
          <p:nvPr/>
        </p:nvSpPr>
        <p:spPr>
          <a:xfrm>
            <a:off x="697393" y="1180366"/>
            <a:ext cx="42506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После прохождения регистрации по ЕСИА, переходим на сайт «цифровой психолог»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EE2EA4E-5B54-4A9F-88F9-0600630E54A5}"/>
              </a:ext>
            </a:extLst>
          </p:cNvPr>
          <p:cNvSpPr/>
          <p:nvPr/>
        </p:nvSpPr>
        <p:spPr>
          <a:xfrm>
            <a:off x="1327457" y="3678700"/>
            <a:ext cx="2396771" cy="11823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Нажать на кнопку «Пропустить»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1650150-AF75-479D-A284-94BA96581819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3478138" y="4631821"/>
            <a:ext cx="3127761" cy="12451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797BAE-632A-4A7B-AA77-F93735B9D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38F2C12E-39C1-4D10-9162-7762D7879CAD}"/>
              </a:ext>
            </a:extLst>
          </p:cNvPr>
          <p:cNvSpPr/>
          <p:nvPr/>
        </p:nvSpPr>
        <p:spPr>
          <a:xfrm>
            <a:off x="6605899" y="5700045"/>
            <a:ext cx="1162228" cy="3537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E41BE8-6461-488D-B294-8712ECDBE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2" y="934183"/>
            <a:ext cx="11077487" cy="57253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0DB64B-ACD8-4034-939E-9BAB03B1F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821EEE-C672-40DD-8598-A779EC00AAA9}"/>
              </a:ext>
            </a:extLst>
          </p:cNvPr>
          <p:cNvSpPr txBox="1"/>
          <p:nvPr/>
        </p:nvSpPr>
        <p:spPr>
          <a:xfrm>
            <a:off x="3708399" y="198509"/>
            <a:ext cx="765864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0000"/>
                </a:solidFill>
              </a:rPr>
              <a:t>Вы перешли на сайт «цифровой психолог» </a:t>
            </a:r>
          </a:p>
        </p:txBody>
      </p:sp>
    </p:spTree>
    <p:extLst>
      <p:ext uri="{BB962C8B-B14F-4D97-AF65-F5344CB8AC3E}">
        <p14:creationId xmlns:p14="http://schemas.microsoft.com/office/powerpoint/2010/main" val="179523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E41BE8-6461-488D-B294-8712ECDBE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56" r="12725"/>
          <a:stretch/>
        </p:blipFill>
        <p:spPr>
          <a:xfrm>
            <a:off x="574038" y="1198880"/>
            <a:ext cx="6736080" cy="549109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0DB64B-ACD8-4034-939E-9BAB03B1F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821EEE-C672-40DD-8598-A779EC00AAA9}"/>
              </a:ext>
            </a:extLst>
          </p:cNvPr>
          <p:cNvSpPr txBox="1"/>
          <p:nvPr/>
        </p:nvSpPr>
        <p:spPr>
          <a:xfrm>
            <a:off x="3677919" y="87470"/>
            <a:ext cx="765864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Для получения консультаций ваш профиль ОБЯЗАТЕЛЬНО нужно привязать к </a:t>
            </a:r>
            <a:r>
              <a:rPr lang="ru-RU" sz="2400" dirty="0" err="1">
                <a:solidFill>
                  <a:srgbClr val="FF0000"/>
                </a:solidFill>
              </a:rPr>
              <a:t>СФЕРУМу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8305877-A7E1-4BAA-9AC6-726D9D395801}"/>
              </a:ext>
            </a:extLst>
          </p:cNvPr>
          <p:cNvSpPr/>
          <p:nvPr/>
        </p:nvSpPr>
        <p:spPr>
          <a:xfrm>
            <a:off x="7858760" y="1143005"/>
            <a:ext cx="3896360" cy="7365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Ваша фамилия и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надпись «профиль представителя»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81418D7-1AC3-46C4-8705-2F37FA6E44DB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6736078" y="1511303"/>
            <a:ext cx="1122682" cy="2260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DEB3C83-5CEE-49E4-B7C7-50BD0C5A19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25" r="8230"/>
          <a:stretch/>
        </p:blipFill>
        <p:spPr>
          <a:xfrm>
            <a:off x="8403590" y="3876100"/>
            <a:ext cx="2418080" cy="2395936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52A90E2-1E69-4EA9-AD57-A666ABF034C0}"/>
              </a:ext>
            </a:extLst>
          </p:cNvPr>
          <p:cNvSpPr/>
          <p:nvPr/>
        </p:nvSpPr>
        <p:spPr>
          <a:xfrm>
            <a:off x="7858760" y="2043984"/>
            <a:ext cx="3896360" cy="14796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Для привязки профиля к </a:t>
            </a:r>
            <a:r>
              <a:rPr lang="ru-RU" dirty="0" err="1">
                <a:solidFill>
                  <a:srgbClr val="FF0000"/>
                </a:solidFill>
              </a:rPr>
              <a:t>СФЕРУМу</a:t>
            </a:r>
            <a:r>
              <a:rPr lang="ru-RU" dirty="0">
                <a:solidFill>
                  <a:srgbClr val="FF0000"/>
                </a:solidFill>
              </a:rPr>
              <a:t> нажмите на вашу фамилию и в выпадающем меню выберите «Профиль»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2460A16-D765-464F-9FCC-6E4CB6409524}"/>
              </a:ext>
            </a:extLst>
          </p:cNvPr>
          <p:cNvSpPr/>
          <p:nvPr/>
        </p:nvSpPr>
        <p:spPr>
          <a:xfrm>
            <a:off x="5140960" y="1511303"/>
            <a:ext cx="2032000" cy="209549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861FF796-0003-44E6-A432-78E8F0B1E54F}"/>
              </a:ext>
            </a:extLst>
          </p:cNvPr>
          <p:cNvCxnSpPr>
            <a:cxnSpLocks/>
          </p:cNvCxnSpPr>
          <p:nvPr/>
        </p:nvCxnSpPr>
        <p:spPr>
          <a:xfrm>
            <a:off x="7172960" y="3523637"/>
            <a:ext cx="1093472" cy="5112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id="{74F48777-77A1-4838-A187-B26797E0D7CF}"/>
              </a:ext>
            </a:extLst>
          </p:cNvPr>
          <p:cNvSpPr/>
          <p:nvPr/>
        </p:nvSpPr>
        <p:spPr>
          <a:xfrm>
            <a:off x="9184640" y="4520975"/>
            <a:ext cx="985520" cy="223520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93CAC3DE-0D8C-415D-A026-0D0427A12075}"/>
              </a:ext>
            </a:extLst>
          </p:cNvPr>
          <p:cNvCxnSpPr>
            <a:cxnSpLocks/>
            <a:endCxn id="31" idx="7"/>
          </p:cNvCxnSpPr>
          <p:nvPr/>
        </p:nvCxnSpPr>
        <p:spPr>
          <a:xfrm flipH="1">
            <a:off x="10025834" y="3523637"/>
            <a:ext cx="795836" cy="103007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93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797BAE-632A-4A7B-AA77-F93735B9D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EC5AD6-D142-42FF-93D2-7BA24F4CD4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080" y="1599811"/>
            <a:ext cx="8585200" cy="50596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FC36AA-9A1E-4919-BC44-4B8300EA42BC}"/>
              </a:ext>
            </a:extLst>
          </p:cNvPr>
          <p:cNvSpPr txBox="1"/>
          <p:nvPr/>
        </p:nvSpPr>
        <p:spPr>
          <a:xfrm>
            <a:off x="3708399" y="198509"/>
            <a:ext cx="765864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Подключаем СФЕРУМ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FBAFF-8B70-4BF7-A079-2A8DBEC26E70}"/>
              </a:ext>
            </a:extLst>
          </p:cNvPr>
          <p:cNvSpPr txBox="1"/>
          <p:nvPr/>
        </p:nvSpPr>
        <p:spPr>
          <a:xfrm>
            <a:off x="721359" y="960715"/>
            <a:ext cx="765864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Страница вашего профиля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CDDC96-90AC-4117-9A3E-E3453600B5F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r="3976"/>
          <a:stretch/>
        </p:blipFill>
        <p:spPr bwMode="auto">
          <a:xfrm>
            <a:off x="7096760" y="3829557"/>
            <a:ext cx="4307840" cy="214058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67F6C43-B7AD-4F05-AED1-1986EE9D6D32}"/>
              </a:ext>
            </a:extLst>
          </p:cNvPr>
          <p:cNvSpPr/>
          <p:nvPr/>
        </p:nvSpPr>
        <p:spPr>
          <a:xfrm>
            <a:off x="8828043" y="1042433"/>
            <a:ext cx="3099797" cy="18096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Нажимаем на кнопку «Подключить» и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 появившемся окне нажимаем синюю кнопку «Привязать учебный профиль </a:t>
            </a:r>
            <a:r>
              <a:rPr lang="en-US" dirty="0">
                <a:solidFill>
                  <a:srgbClr val="FF0000"/>
                </a:solidFill>
              </a:rPr>
              <a:t>VK ID</a:t>
            </a:r>
            <a:r>
              <a:rPr lang="ru-RU" dirty="0">
                <a:solidFill>
                  <a:srgbClr val="FF0000"/>
                </a:solidFill>
              </a:rPr>
              <a:t>»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352B8FE-086D-4E26-92AD-08911D73ADAE}"/>
              </a:ext>
            </a:extLst>
          </p:cNvPr>
          <p:cNvCxnSpPr>
            <a:cxnSpLocks/>
            <a:stCxn id="16" idx="1"/>
            <a:endCxn id="21" idx="7"/>
          </p:cNvCxnSpPr>
          <p:nvPr/>
        </p:nvCxnSpPr>
        <p:spPr>
          <a:xfrm flipH="1">
            <a:off x="7896836" y="1947260"/>
            <a:ext cx="931207" cy="1084057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>
            <a:extLst>
              <a:ext uri="{FF2B5EF4-FFF2-40B4-BE49-F238E27FC236}">
                <a16:creationId xmlns:a16="http://schemas.microsoft.com/office/drawing/2014/main" id="{6C08DFFC-3FA6-461D-A0DB-A2C690731B93}"/>
              </a:ext>
            </a:extLst>
          </p:cNvPr>
          <p:cNvSpPr/>
          <p:nvPr/>
        </p:nvSpPr>
        <p:spPr>
          <a:xfrm>
            <a:off x="6904812" y="2965133"/>
            <a:ext cx="1162228" cy="45193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A107B76-37D5-4BD6-A125-AC2EC70994F2}"/>
              </a:ext>
            </a:extLst>
          </p:cNvPr>
          <p:cNvSpPr/>
          <p:nvPr/>
        </p:nvSpPr>
        <p:spPr>
          <a:xfrm>
            <a:off x="8214360" y="5361185"/>
            <a:ext cx="2072640" cy="64232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FC70EB9-031D-49E5-B8F9-748D4709D168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7485926" y="3417065"/>
            <a:ext cx="1132294" cy="201840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03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8595938-2FE3-4152-AD10-F33055874202}"/>
              </a:ext>
            </a:extLst>
          </p:cNvPr>
          <p:cNvSpPr/>
          <p:nvPr/>
        </p:nvSpPr>
        <p:spPr>
          <a:xfrm>
            <a:off x="243840" y="4160746"/>
            <a:ext cx="8666480" cy="2563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EF39D1-87B3-4A33-AC64-83AB66D80A1B}"/>
              </a:ext>
            </a:extLst>
          </p:cNvPr>
          <p:cNvSpPr/>
          <p:nvPr/>
        </p:nvSpPr>
        <p:spPr>
          <a:xfrm>
            <a:off x="243840" y="799231"/>
            <a:ext cx="11785600" cy="32760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797BAE-632A-4A7B-AA77-F93735B9D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FC36AA-9A1E-4919-BC44-4B8300EA42BC}"/>
              </a:ext>
            </a:extLst>
          </p:cNvPr>
          <p:cNvSpPr txBox="1"/>
          <p:nvPr/>
        </p:nvSpPr>
        <p:spPr>
          <a:xfrm>
            <a:off x="3708399" y="198509"/>
            <a:ext cx="765864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Привязка </a:t>
            </a:r>
            <a:r>
              <a:rPr lang="en-US" sz="3200" dirty="0">
                <a:solidFill>
                  <a:srgbClr val="FF0000"/>
                </a:solidFill>
              </a:rPr>
              <a:t>VK ID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73A0887-7B66-454B-ACEA-1F538563D5B9}"/>
              </a:ext>
            </a:extLst>
          </p:cNvPr>
          <p:cNvSpPr/>
          <p:nvPr/>
        </p:nvSpPr>
        <p:spPr>
          <a:xfrm>
            <a:off x="380999" y="832411"/>
            <a:ext cx="3733801" cy="58477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Если у вас есть аккаунт в ВК и учебный профиль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FA3CF05-687E-4FE8-B792-9FEE870533C5}"/>
              </a:ext>
            </a:extLst>
          </p:cNvPr>
          <p:cNvSpPr/>
          <p:nvPr/>
        </p:nvSpPr>
        <p:spPr>
          <a:xfrm>
            <a:off x="380999" y="4203922"/>
            <a:ext cx="3041923" cy="58477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Если у вас нет аккаунта в ВК и учебного профиля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1AEA00-B12C-4B2A-9B88-2BEB5601C13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9696" r="5931" b="30423"/>
          <a:stretch/>
        </p:blipFill>
        <p:spPr bwMode="auto">
          <a:xfrm>
            <a:off x="380999" y="1505103"/>
            <a:ext cx="4206240" cy="166713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CDB38F-6F51-453F-B5D5-77AB105E7B9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0" t="10397" r="5277" b="57245"/>
          <a:stretch/>
        </p:blipFill>
        <p:spPr bwMode="auto">
          <a:xfrm>
            <a:off x="4851400" y="855592"/>
            <a:ext cx="2103120" cy="104330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E2B2E0F-4BA4-4FB2-AC77-E0E33E35691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0" t="11644" r="3480" b="62709"/>
          <a:stretch/>
        </p:blipFill>
        <p:spPr bwMode="auto">
          <a:xfrm>
            <a:off x="4852174" y="2261308"/>
            <a:ext cx="2103120" cy="8978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19426D-A079-4E66-B907-16FCF8BE92E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10232" r="5712" b="8911"/>
          <a:stretch/>
        </p:blipFill>
        <p:spPr bwMode="auto">
          <a:xfrm>
            <a:off x="8457203" y="1325769"/>
            <a:ext cx="3251200" cy="175505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6DAA1-C556-496B-8352-FED398F95668}"/>
              </a:ext>
            </a:extLst>
          </p:cNvPr>
          <p:cNvSpPr txBox="1"/>
          <p:nvPr/>
        </p:nvSpPr>
        <p:spPr>
          <a:xfrm>
            <a:off x="243840" y="3429000"/>
            <a:ext cx="1169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Вводите номер телефона, затем пароль (если забыли пароль, получаете подтверждение в </a:t>
            </a:r>
            <a:r>
              <a:rPr lang="en-US" dirty="0">
                <a:solidFill>
                  <a:srgbClr val="FF0000"/>
                </a:solidFill>
              </a:rPr>
              <a:t>SMS </a:t>
            </a:r>
            <a:r>
              <a:rPr lang="ru-RU" dirty="0">
                <a:solidFill>
                  <a:srgbClr val="FF0000"/>
                </a:solidFill>
              </a:rPr>
              <a:t>или в </a:t>
            </a:r>
            <a:r>
              <a:rPr lang="ru-RU" dirty="0" err="1">
                <a:solidFill>
                  <a:srgbClr val="FF0000"/>
                </a:solidFill>
              </a:rPr>
              <a:t>МАКСе</a:t>
            </a:r>
            <a:r>
              <a:rPr lang="ru-RU" dirty="0">
                <a:solidFill>
                  <a:srgbClr val="FF0000"/>
                </a:solidFill>
              </a:rPr>
              <a:t>) и входите в </a:t>
            </a:r>
            <a:r>
              <a:rPr lang="en-US" dirty="0">
                <a:solidFill>
                  <a:srgbClr val="FF0000"/>
                </a:solidFill>
              </a:rPr>
              <a:t>VK ID</a:t>
            </a:r>
            <a:r>
              <a:rPr lang="ru-RU" dirty="0">
                <a:solidFill>
                  <a:srgbClr val="FF0000"/>
                </a:solidFill>
              </a:rPr>
              <a:t>. Нажимаете «Продолжить в учебном профиле» и подключаетесь к </a:t>
            </a:r>
            <a:r>
              <a:rPr lang="ru-RU" dirty="0" err="1">
                <a:solidFill>
                  <a:srgbClr val="FF0000"/>
                </a:solidFill>
              </a:rPr>
              <a:t>СФЕРУМу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87CBEA2-610A-4BED-9DFA-F166FA19237B}"/>
              </a:ext>
            </a:extLst>
          </p:cNvPr>
          <p:cNvCxnSpPr>
            <a:cxnSpLocks/>
          </p:cNvCxnSpPr>
          <p:nvPr/>
        </p:nvCxnSpPr>
        <p:spPr>
          <a:xfrm flipV="1">
            <a:off x="4114800" y="1417185"/>
            <a:ext cx="904240" cy="102121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9391DE4-8147-40C3-ADAF-AD881AE3AC98}"/>
              </a:ext>
            </a:extLst>
          </p:cNvPr>
          <p:cNvCxnSpPr>
            <a:cxnSpLocks/>
          </p:cNvCxnSpPr>
          <p:nvPr/>
        </p:nvCxnSpPr>
        <p:spPr>
          <a:xfrm>
            <a:off x="5394074" y="1872647"/>
            <a:ext cx="0" cy="98191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1D905CE-EDCE-435A-A562-F9DD066D211E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954520" y="1377243"/>
            <a:ext cx="1366520" cy="53759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31A4D559-0D83-4F1E-8F38-640E9617C76E}"/>
              </a:ext>
            </a:extLst>
          </p:cNvPr>
          <p:cNvCxnSpPr>
            <a:cxnSpLocks/>
          </p:cNvCxnSpPr>
          <p:nvPr/>
        </p:nvCxnSpPr>
        <p:spPr>
          <a:xfrm flipV="1">
            <a:off x="6954520" y="2297443"/>
            <a:ext cx="1366520" cy="41277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561CDE8-5BA1-446D-B9C2-1A37E23502DB}"/>
              </a:ext>
            </a:extLst>
          </p:cNvPr>
          <p:cNvSpPr txBox="1"/>
          <p:nvPr/>
        </p:nvSpPr>
        <p:spPr>
          <a:xfrm>
            <a:off x="380999" y="4874245"/>
            <a:ext cx="3041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Вводите номер получаете подтверждение в </a:t>
            </a:r>
            <a:r>
              <a:rPr lang="en-US" dirty="0">
                <a:solidFill>
                  <a:srgbClr val="FF0000"/>
                </a:solidFill>
              </a:rPr>
              <a:t>SMS </a:t>
            </a:r>
            <a:r>
              <a:rPr lang="ru-RU" dirty="0">
                <a:solidFill>
                  <a:srgbClr val="FF0000"/>
                </a:solidFill>
              </a:rPr>
              <a:t>или в </a:t>
            </a:r>
            <a:r>
              <a:rPr lang="ru-RU" dirty="0" err="1">
                <a:solidFill>
                  <a:srgbClr val="FF0000"/>
                </a:solidFill>
              </a:rPr>
              <a:t>МАКСе</a:t>
            </a:r>
            <a:r>
              <a:rPr lang="ru-RU" dirty="0">
                <a:solidFill>
                  <a:srgbClr val="FF0000"/>
                </a:solidFill>
              </a:rPr>
              <a:t>, входите в </a:t>
            </a:r>
            <a:r>
              <a:rPr lang="en-US" dirty="0">
                <a:solidFill>
                  <a:srgbClr val="FF0000"/>
                </a:solidFill>
              </a:rPr>
              <a:t>VK ID</a:t>
            </a:r>
            <a:r>
              <a:rPr lang="ru-RU" dirty="0">
                <a:solidFill>
                  <a:srgbClr val="FF0000"/>
                </a:solidFill>
              </a:rPr>
              <a:t>. Заполняете личную информацию.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9E29B0-06C3-4A52-8917-0880D69AFEFE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0" t="10266" r="6405" b="8426"/>
          <a:stretch/>
        </p:blipFill>
        <p:spPr bwMode="auto">
          <a:xfrm>
            <a:off x="3543752" y="4293676"/>
            <a:ext cx="2592888" cy="22558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D628623-85F8-4AD8-A6D2-FAD9DB3977D5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0" t="13118" r="6972" b="13314"/>
          <a:stretch/>
        </p:blipFill>
        <p:spPr bwMode="auto">
          <a:xfrm>
            <a:off x="6328183" y="4293675"/>
            <a:ext cx="2419078" cy="22558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09B2EB58-36F8-4F82-8BF7-2EC0638297ED}"/>
              </a:ext>
            </a:extLst>
          </p:cNvPr>
          <p:cNvCxnSpPr>
            <a:cxnSpLocks/>
          </p:cNvCxnSpPr>
          <p:nvPr/>
        </p:nvCxnSpPr>
        <p:spPr>
          <a:xfrm flipV="1">
            <a:off x="2484119" y="5352897"/>
            <a:ext cx="1896632" cy="6555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221A29D4-8997-4697-A10C-8856B48A5105}"/>
              </a:ext>
            </a:extLst>
          </p:cNvPr>
          <p:cNvCxnSpPr>
            <a:cxnSpLocks/>
          </p:cNvCxnSpPr>
          <p:nvPr/>
        </p:nvCxnSpPr>
        <p:spPr>
          <a:xfrm>
            <a:off x="5171440" y="5680647"/>
            <a:ext cx="91440" cy="63462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A6110C37-D9FC-4246-9807-A9AF1B287C3E}"/>
              </a:ext>
            </a:extLst>
          </p:cNvPr>
          <p:cNvCxnSpPr>
            <a:cxnSpLocks/>
          </p:cNvCxnSpPr>
          <p:nvPr/>
        </p:nvCxnSpPr>
        <p:spPr>
          <a:xfrm flipV="1">
            <a:off x="5863818" y="6217920"/>
            <a:ext cx="1166902" cy="9735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3DEF53E-457B-4744-A36B-DC7EA2BDEC15}"/>
              </a:ext>
            </a:extLst>
          </p:cNvPr>
          <p:cNvSpPr/>
          <p:nvPr/>
        </p:nvSpPr>
        <p:spPr>
          <a:xfrm>
            <a:off x="9306560" y="4367364"/>
            <a:ext cx="2482172" cy="21772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Ваш аккаунт привязывается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к </a:t>
            </a:r>
            <a:r>
              <a:rPr lang="ru-RU" dirty="0" err="1">
                <a:solidFill>
                  <a:srgbClr val="FF0000"/>
                </a:solidFill>
              </a:rPr>
              <a:t>СФЕРУМу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4C3735A5-E565-4F03-9453-416C05862115}"/>
              </a:ext>
            </a:extLst>
          </p:cNvPr>
          <p:cNvCxnSpPr>
            <a:cxnSpLocks/>
          </p:cNvCxnSpPr>
          <p:nvPr/>
        </p:nvCxnSpPr>
        <p:spPr>
          <a:xfrm flipH="1">
            <a:off x="10576560" y="2984923"/>
            <a:ext cx="436880" cy="175505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BB5CB1B9-26B2-412F-B63A-57D7C0F6754C}"/>
              </a:ext>
            </a:extLst>
          </p:cNvPr>
          <p:cNvCxnSpPr>
            <a:cxnSpLocks/>
          </p:cNvCxnSpPr>
          <p:nvPr/>
        </p:nvCxnSpPr>
        <p:spPr>
          <a:xfrm flipV="1">
            <a:off x="8457203" y="5589489"/>
            <a:ext cx="1242808" cy="62843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214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393</Words>
  <Application>Microsoft Office PowerPoint</Application>
  <PresentationFormat>Широкоэкранный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Cyr</vt:lpstr>
      <vt:lpstr>Calibri</vt:lpstr>
      <vt:lpstr>Calibri Light</vt:lpstr>
      <vt:lpstr>Times New Roman</vt:lpstr>
      <vt:lpstr>Тема Office</vt:lpstr>
      <vt:lpstr>Регистрация в ЦОС ЦП  родителей (законных представителей) и несовершеннолетних детей в сервисе «ЦИФРОВОЙ ПСИХОЛОГ» (ЦОС ЦП)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системы ЦИФРОВОЙ ПСИХОЛОГ</dc:title>
  <dc:creator>Юрий Грачёв</dc:creator>
  <cp:lastModifiedBy>Грачёв Юрий</cp:lastModifiedBy>
  <cp:revision>120</cp:revision>
  <cp:lastPrinted>2026-03-05T12:13:59Z</cp:lastPrinted>
  <dcterms:created xsi:type="dcterms:W3CDTF">2025-09-04T09:26:38Z</dcterms:created>
  <dcterms:modified xsi:type="dcterms:W3CDTF">2026-03-17T11:59:03Z</dcterms:modified>
</cp:coreProperties>
</file>