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76" r:id="rId3"/>
    <p:sldId id="280" r:id="rId4"/>
    <p:sldId id="298" r:id="rId5"/>
    <p:sldId id="302" r:id="rId6"/>
    <p:sldId id="292" r:id="rId7"/>
    <p:sldId id="279" r:id="rId8"/>
    <p:sldId id="301" r:id="rId9"/>
    <p:sldId id="289" r:id="rId10"/>
    <p:sldId id="286" r:id="rId11"/>
    <p:sldId id="294" r:id="rId12"/>
    <p:sldId id="303" r:id="rId13"/>
    <p:sldId id="266" r:id="rId14"/>
    <p:sldId id="270" r:id="rId15"/>
    <p:sldId id="304" r:id="rId16"/>
    <p:sldId id="300" r:id="rId17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00"/>
    <a:srgbClr val="CCECFF"/>
    <a:srgbClr val="66CCFF"/>
    <a:srgbClr val="003399"/>
    <a:srgbClr val="3535FD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820" autoAdjust="0"/>
  </p:normalViewPr>
  <p:slideViewPr>
    <p:cSldViewPr>
      <p:cViewPr>
        <p:scale>
          <a:sx n="60" d="100"/>
          <a:sy n="60" d="100"/>
        </p:scale>
        <p:origin x="-2478" y="-1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D176-4E43-4234-9536-2FAAA81DBD8B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1EE42-3B03-4E03-91E6-9C8EB9DD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8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C6703-ED57-4681-B499-D2AAC6FD93C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0091F-64AA-4566-BB0B-56A8E1B36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5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75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30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8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3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4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1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7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2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82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1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1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8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30" y="1844827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93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6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4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4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8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7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0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9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3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0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4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7977" y="1465107"/>
            <a:ext cx="10353922" cy="324036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</a:t>
            </a: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итоговая аттестация для </a:t>
            </a: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</a:t>
            </a: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классов (</a:t>
            </a: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ГИА-9)</a:t>
            </a:r>
            <a:endParaRPr lang="ru-RU" alt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99856" y="4797152"/>
            <a:ext cx="29166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  <a:endParaRPr lang="ru-RU" alt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76" y="105032"/>
            <a:ext cx="2836725" cy="10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9776" y="2734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Центральное управление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002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1124744"/>
            <a:ext cx="11205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ГИА-9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учебным предметам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 часов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участников ГИА-9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 проведения экзамена (ППЭ) осуществляется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09.00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опоздавших участников ГИА-9 время окончания экзамена не продлевается и общий инструктаж 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входе в ППЭ участник ГИА-9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предъявляет документ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личность. В случае отсутствия по объективным причинам у обучающегося паспорта он допускается в ППЭ только после письменного подтверждения его личности сопровождающим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подготовительные мероприятия (проведение инструктажа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заполнение области регистрации бланков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.) выделяется время до 30 минут, которое не включается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продолжительность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выполнения экзаменационной работы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5520" y="124395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ОГЭ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972800" cy="12527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ОГЭ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Объект 1"/>
          <p:cNvSpPr>
            <a:spLocks noGrp="1"/>
          </p:cNvSpPr>
          <p:nvPr/>
        </p:nvSpPr>
        <p:spPr>
          <a:xfrm>
            <a:off x="479376" y="1628800"/>
            <a:ext cx="11593288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на рабочем столе участника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находиться: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ручка с чернилами черного цвета;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справочные материалы;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необходимости);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(при необходимости);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для черновиков, выданные в ППЭ (за исключением экзамена по иностранным языкам (раздел «Говорение»).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  <p:pic>
        <p:nvPicPr>
          <p:cNvPr id="1026" name="Picture 2" descr="https://mic.mskobr.ru/attach_files/upload_users_files/62021a620e7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85" y="188640"/>
            <a:ext cx="998937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9755" y="1591118"/>
            <a:ext cx="2592288" cy="90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43472" y="2275194"/>
            <a:ext cx="21602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5560" y="40756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96752"/>
            <a:ext cx="91450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0266" y="704492"/>
            <a:ext cx="8064896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123" y="1484784"/>
            <a:ext cx="1044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lang="ru-RU"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lang="ru-RU"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lang="ru-RU" sz="2400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lang="ru-RU" sz="2400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lang="ru-RU" sz="2400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lang="ru-RU"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416" y="2417162"/>
            <a:ext cx="1044045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10" dirty="0" err="1" smtClean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r>
              <a:rPr lang="ru-RU" sz="2400" spc="-10" dirty="0" smtClean="0">
                <a:solidFill>
                  <a:srgbClr val="000713"/>
                </a:solidFill>
                <a:latin typeface="Cambria"/>
                <a:cs typeface="Cambria"/>
              </a:rPr>
              <a:t>  </a:t>
            </a:r>
            <a:r>
              <a:rPr sz="2400" spc="-15" dirty="0" err="1" smtClean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sz="2400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sz="2400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sz="2400" spc="-10" dirty="0" err="1">
                <a:solidFill>
                  <a:srgbClr val="000713"/>
                </a:solidFill>
                <a:latin typeface="Cambria"/>
                <a:cs typeface="Cambria"/>
              </a:rPr>
              <a:t>набрал</a:t>
            </a:r>
            <a:r>
              <a:rPr sz="2400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spc="-5" dirty="0" smtClean="0">
                <a:solidFill>
                  <a:srgbClr val="000713"/>
                </a:solidFill>
                <a:latin typeface="Cambria"/>
                <a:cs typeface="Cambria"/>
              </a:rPr>
              <a:t>ми</a:t>
            </a:r>
            <a:r>
              <a:rPr sz="2400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нимальное</a:t>
            </a:r>
            <a:r>
              <a:rPr sz="2400" spc="-2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sz="2400" dirty="0" smtClean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839416" y="3645024"/>
            <a:ext cx="10440452" cy="2561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 algn="just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400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400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400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35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spc="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400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400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4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400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400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400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spc="-5" dirty="0" err="1" smtClean="0">
                <a:solidFill>
                  <a:srgbClr val="000713"/>
                </a:solidFill>
                <a:latin typeface="Cambria"/>
                <a:cs typeface="Cambria"/>
              </a:rPr>
              <a:t>резервн</a:t>
            </a:r>
            <a:r>
              <a:rPr sz="2400" spc="-5" dirty="0" err="1" smtClean="0">
                <a:solidFill>
                  <a:srgbClr val="000713"/>
                </a:solidFill>
                <a:latin typeface="Cambria"/>
                <a:cs typeface="Cambria"/>
              </a:rPr>
              <a:t>ые</a:t>
            </a:r>
            <a:r>
              <a:rPr sz="240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сроки,</a:t>
            </a:r>
            <a:r>
              <a:rPr sz="2400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35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400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400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400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400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10" dirty="0" smtClean="0">
                <a:solidFill>
                  <a:srgbClr val="FF0000"/>
                </a:solidFill>
                <a:latin typeface="Cambria"/>
                <a:cs typeface="Cambria"/>
              </a:rPr>
              <a:t>202</a:t>
            </a:r>
            <a:r>
              <a:rPr lang="ru-RU" sz="2400" spc="-10" dirty="0" smtClean="0">
                <a:solidFill>
                  <a:srgbClr val="FF0000"/>
                </a:solidFill>
                <a:latin typeface="Cambria"/>
                <a:cs typeface="Cambria"/>
              </a:rPr>
              <a:t>6</a:t>
            </a:r>
            <a:r>
              <a:rPr sz="2400" spc="3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8096" y="1268760"/>
            <a:ext cx="11665296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6074" y="1415388"/>
            <a:ext cx="11258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 – лишь одно из жизненных испытаний, многие из которых еще предстоит пройти. Не придавайте событию слишком высокую важность, чтобы не увеличивать волнение.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правильном подходе экзамены могут служить средством самоутверждения и повышением личностной самооценки.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180" y="404664"/>
            <a:ext cx="103896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Советы психолога выпускникам и родителям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560" y="4190425"/>
            <a:ext cx="11665296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Ваша поддержка нужна выпускнику, прежде всего.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Зачастую родители переживают ответственные моменты в жизни своих детей гораздо острее, чем свои. Но взрослому человеку гораздо легче справиться с собственным волнением, взяв себя в руки.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60964" y="3575271"/>
            <a:ext cx="4239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Советы родителям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11" y="2394464"/>
            <a:ext cx="10972800" cy="259228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319887" y="30650"/>
            <a:ext cx="7550101" cy="939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Возникающие вопросы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02" y="3212976"/>
            <a:ext cx="44815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9647" y="897549"/>
            <a:ext cx="1015312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всем вопросам подготовки и проведения ГИА в 2026 году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 можете обратиться: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Центральное управление Министерства образования и науки Самарской области, г. Жигулевск, ул. Интернационалистов, 7, тел. 8(84862)23596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лавный специалист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Алексеева Татьяна Александровна</a:t>
            </a:r>
            <a:endParaRPr lang="ru-RU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47528" y="3936093"/>
            <a:ext cx="109728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1904" y="3638218"/>
            <a:ext cx="67687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Жигулевский ресурсный центр, г. Жигулевск, ул. Интернационалистов, 7,</a:t>
            </a:r>
          </a:p>
          <a:p>
            <a:pPr algn="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тел. 8(84862)24037</a:t>
            </a:r>
          </a:p>
          <a:p>
            <a:pPr algn="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Методист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Русакова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Марина Сергеевна</a:t>
            </a:r>
            <a:endParaRPr lang="ru-RU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27250" y="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проведения ГИА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</a:br>
            <a:endParaRPr lang="ru-RU" altLang="ru-RU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1100643"/>
            <a:ext cx="39687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0" cap="small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Основной </a:t>
            </a:r>
            <a:r>
              <a:rPr lang="ru-RU" sz="32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государственный экзамен </a:t>
            </a:r>
            <a:r>
              <a:rPr lang="ru-RU" sz="4400" b="1" kern="0" cap="small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(ОГЭ</a:t>
            </a:r>
            <a:r>
              <a:rPr lang="ru-RU" sz="44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) </a:t>
            </a:r>
            <a:endParaRPr lang="ru-RU" sz="4400" b="1" kern="0" cap="small" dirty="0">
              <a:solidFill>
                <a:srgbClr val="FE86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ru-RU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9771" y="3189132"/>
            <a:ext cx="4254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Государственный выпускной экзамен </a:t>
            </a:r>
            <a:r>
              <a:rPr lang="ru-RU" sz="44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(ГВЭ) </a:t>
            </a:r>
            <a:endParaRPr lang="ru-RU" sz="4400" b="1" kern="0" cap="small" dirty="0">
              <a:solidFill>
                <a:srgbClr val="FE86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ru-RU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3189132"/>
            <a:ext cx="6696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262D"/>
                </a:solidFill>
                <a:latin typeface="Times New Roman"/>
                <a:ea typeface="Times New Roman"/>
              </a:rPr>
              <a:t>обучающиеся с ограниченными возможностями здоровья,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262D"/>
                </a:solidFill>
                <a:latin typeface="Times New Roman"/>
                <a:ea typeface="Times New Roman"/>
              </a:rPr>
              <a:t>обучающиеся дети-инвалиды и инвалиды,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262D"/>
                </a:solidFill>
                <a:latin typeface="Times New Roman"/>
                <a:ea typeface="Times New Roman"/>
              </a:rPr>
              <a:t>выпускники в специальных учебно-воспитательных учреждениях закрытого типа и в учреждениях, исполняющих наказание в виде лишения свободы. </a:t>
            </a:r>
            <a:endParaRPr lang="ru-RU" b="1" dirty="0"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5921" y="155679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Основная форма ГИА по образовательным программам </a:t>
            </a: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основного </a:t>
            </a: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общего образования </a:t>
            </a:r>
            <a:endParaRPr lang="ru-RU" sz="2000" b="1" dirty="0">
              <a:latin typeface="Times New Roman"/>
              <a:ea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3392" y="2996952"/>
            <a:ext cx="1102348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81851" y="5128124"/>
            <a:ext cx="11259847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Roboto"/>
              </a:rPr>
              <a:t>Приказ </a:t>
            </a:r>
            <a:r>
              <a:rPr lang="ru-RU" dirty="0" err="1">
                <a:latin typeface="Roboto"/>
              </a:rPr>
              <a:t>Минпросвещения</a:t>
            </a:r>
            <a:r>
              <a:rPr lang="ru-RU" dirty="0">
                <a:latin typeface="Roboto"/>
              </a:rPr>
              <a:t> России и </a:t>
            </a:r>
            <a:r>
              <a:rPr lang="ru-RU" dirty="0" err="1">
                <a:latin typeface="Roboto"/>
              </a:rPr>
              <a:t>Рособрнадзора</a:t>
            </a:r>
            <a:r>
              <a:rPr lang="ru-RU" dirty="0">
                <a:latin typeface="Roboto"/>
              </a:rPr>
              <a:t> от </a:t>
            </a:r>
            <a:r>
              <a:rPr lang="ru-RU" dirty="0" smtClean="0">
                <a:latin typeface="Roboto"/>
              </a:rPr>
              <a:t>04.04.2023 №232/551 </a:t>
            </a:r>
            <a:r>
              <a:rPr lang="ru-RU" dirty="0">
                <a:latin typeface="Roboto"/>
              </a:rPr>
              <a:t>"Об утверждении Порядка проведения государственной итоговой аттестации по образовательным программам </a:t>
            </a:r>
            <a:r>
              <a:rPr lang="ru-RU" dirty="0" smtClean="0">
                <a:latin typeface="Roboto"/>
              </a:rPr>
              <a:t>основного </a:t>
            </a:r>
            <a:r>
              <a:rPr lang="ru-RU" dirty="0">
                <a:latin typeface="Roboto"/>
              </a:rPr>
              <a:t>общего образования".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3512" y="548680"/>
            <a:ext cx="9177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участвовать в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(ГИА-9)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175" y="2755301"/>
            <a:ext cx="1108923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или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lang="ru-RU"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lang="ru-RU"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lang="ru-RU"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lang="ru-RU"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lang="ru-RU"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lang="ru-RU"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800" b="1" spc="-5" dirty="0" smtClean="0">
                <a:solidFill>
                  <a:srgbClr val="C00000"/>
                </a:solidFill>
                <a:latin typeface="Georgia"/>
                <a:cs typeface="Georgia"/>
              </a:rPr>
              <a:t>собеседование.</a:t>
            </a:r>
            <a:endParaRPr lang="ru-RU"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организации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 для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участников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ОВЗ,  инвалидов,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детей-инвалидов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44" y="2135324"/>
            <a:ext cx="10441160" cy="43204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 с  ОВЗ,  детей-инвалидов  и  инвалидов  организация  и  проведение  экзаменов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состояния их здоровья, особенностей психофизического развития. </a:t>
            </a:r>
            <a:endParaRPr lang="en-US" sz="3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условий и/или специальных условий при проведении экзаменов участнику </a:t>
            </a:r>
          </a:p>
          <a:p>
            <a:pPr marL="0" indent="0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родителю  (законному  представителю)  необходимо  при  подаче  заявления 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</a:t>
            </a: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 и  дату  выдачи  документа:  заключения 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 комиссии  и/или справки об установлении инвалидности.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Обратите  внимание!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 заключения,  справки  из  медицинских учреждений, индивидуальная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реабилитации, рекомендации по организации образовательного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документами,  на  основании  которых  производится  организация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и/или специальных 	условий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экзаменов. </a:t>
            </a:r>
          </a:p>
        </p:txBody>
      </p:sp>
      <p:pic>
        <p:nvPicPr>
          <p:cNvPr id="1026" name="Picture 2" descr="C:\Users\RomanyukNA\AppData\Local\Microsoft\Windows\Temporary Internet Files\Content.IE5\3X835MYV\81285-exclamation-product-sticker-question-mark-design-re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437112"/>
            <a:ext cx="576064" cy="11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ИТОГОВОЕ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СОБЕСЕДОВАНИЕ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или </a:t>
            </a:r>
            <a:r>
              <a:rPr lang="ru-RU" b="1" spc="-10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b="1" spc="-5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b="1" spc="-5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lang="ru-RU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lang="ru-RU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lang="ru-RU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lang="ru-RU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lang="ru-RU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lang="ru-RU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b="1" spc="-5" dirty="0" smtClean="0">
                <a:solidFill>
                  <a:srgbClr val="C00000"/>
                </a:solidFill>
                <a:latin typeface="Georgia"/>
                <a:cs typeface="Georgia"/>
              </a:rPr>
              <a:t>собеседование</a:t>
            </a: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lang="ru-RU" b="1" spc="-75" dirty="0">
                <a:latin typeface="Georgia"/>
                <a:cs typeface="Georgia"/>
              </a:rPr>
              <a:t>Цель: </a:t>
            </a:r>
            <a:r>
              <a:rPr lang="ru-RU" spc="150" dirty="0">
                <a:latin typeface="Georgia"/>
                <a:cs typeface="Georgia"/>
              </a:rPr>
              <a:t>допуск </a:t>
            </a:r>
            <a:r>
              <a:rPr lang="ru-RU" spc="210" dirty="0">
                <a:latin typeface="Georgia"/>
                <a:cs typeface="Georgia"/>
              </a:rPr>
              <a:t>к</a:t>
            </a:r>
            <a:r>
              <a:rPr lang="ru-RU" spc="-30" dirty="0">
                <a:latin typeface="Georgia"/>
                <a:cs typeface="Georgia"/>
              </a:rPr>
              <a:t> </a:t>
            </a:r>
            <a:r>
              <a:rPr lang="ru-RU" spc="-25" dirty="0">
                <a:latin typeface="Georgia"/>
                <a:cs typeface="Georgia"/>
              </a:rPr>
              <a:t>ГИА</a:t>
            </a:r>
            <a:endParaRPr lang="ru-RU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ru-RU" b="1" spc="25" dirty="0">
                <a:latin typeface="Georgia"/>
                <a:cs typeface="Georgia"/>
              </a:rPr>
              <a:t>Результат: </a:t>
            </a:r>
            <a:r>
              <a:rPr lang="ru-RU" spc="125" dirty="0">
                <a:latin typeface="Georgia"/>
                <a:cs typeface="Georgia"/>
              </a:rPr>
              <a:t>зачет </a:t>
            </a:r>
            <a:r>
              <a:rPr lang="ru-RU" dirty="0">
                <a:latin typeface="Georgia"/>
                <a:cs typeface="Georgia"/>
              </a:rPr>
              <a:t>или</a:t>
            </a:r>
            <a:r>
              <a:rPr lang="ru-RU" spc="555" dirty="0">
                <a:latin typeface="Georgia"/>
                <a:cs typeface="Georgia"/>
              </a:rPr>
              <a:t> </a:t>
            </a:r>
            <a:r>
              <a:rPr lang="ru-RU" spc="120" dirty="0">
                <a:latin typeface="Georgia"/>
                <a:cs typeface="Georgia"/>
              </a:rPr>
              <a:t>незачет</a:t>
            </a:r>
            <a:endParaRPr lang="ru-RU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b="1" spc="80" dirty="0">
                <a:latin typeface="Georgia"/>
                <a:cs typeface="Georgia"/>
              </a:rPr>
              <a:t>Дата </a:t>
            </a:r>
            <a:r>
              <a:rPr lang="ru-RU" b="1" dirty="0">
                <a:latin typeface="Georgia"/>
                <a:cs typeface="Georgia"/>
              </a:rPr>
              <a:t>проведения: </a:t>
            </a:r>
            <a:r>
              <a:rPr lang="ru-RU" b="1" spc="215" dirty="0" smtClean="0">
                <a:solidFill>
                  <a:srgbClr val="FF0000"/>
                </a:solidFill>
                <a:latin typeface="Georgia"/>
                <a:cs typeface="Georgia"/>
              </a:rPr>
              <a:t>11 </a:t>
            </a:r>
            <a:r>
              <a:rPr lang="ru-RU" b="1" spc="215" dirty="0">
                <a:solidFill>
                  <a:srgbClr val="FF0000"/>
                </a:solidFill>
                <a:latin typeface="Georgia"/>
                <a:cs typeface="Georgia"/>
              </a:rPr>
              <a:t>февраля </a:t>
            </a:r>
            <a:r>
              <a:rPr lang="ru-RU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2026 </a:t>
            </a:r>
            <a:endParaRPr lang="ru-RU" b="1" spc="215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b="1" spc="-25" dirty="0">
                <a:latin typeface="Georgia"/>
                <a:cs typeface="Georgia"/>
              </a:rPr>
              <a:t>Дополнительные сроки: </a:t>
            </a:r>
            <a:r>
              <a:rPr lang="ru-RU" b="1" spc="-25" dirty="0" smtClean="0">
                <a:solidFill>
                  <a:srgbClr val="FF0000"/>
                </a:solidFill>
                <a:latin typeface="Georgia"/>
                <a:cs typeface="Georgia"/>
              </a:rPr>
              <a:t>11</a:t>
            </a:r>
            <a:r>
              <a:rPr lang="ru-RU" b="1" spc="-25" dirty="0" smtClean="0">
                <a:latin typeface="Georgia"/>
                <a:cs typeface="Georgia"/>
              </a:rPr>
              <a:t> </a:t>
            </a:r>
            <a:r>
              <a:rPr lang="ru-RU" b="1" spc="-25" dirty="0">
                <a:solidFill>
                  <a:srgbClr val="FF0000"/>
                </a:solidFill>
                <a:latin typeface="Georgia"/>
                <a:cs typeface="Georgia"/>
              </a:rPr>
              <a:t>марта и </a:t>
            </a:r>
            <a:r>
              <a:rPr lang="ru-RU" b="1" spc="-25" dirty="0" smtClean="0">
                <a:solidFill>
                  <a:srgbClr val="FF0000"/>
                </a:solidFill>
                <a:latin typeface="Georgia"/>
                <a:cs typeface="Georgia"/>
              </a:rPr>
              <a:t>20  апреля</a:t>
            </a:r>
            <a:endParaRPr lang="ru-RU" b="1" spc="-25" dirty="0">
              <a:solidFill>
                <a:srgbClr val="FF0000"/>
              </a:solidFill>
              <a:latin typeface="Georgia"/>
              <a:cs typeface="Georgia"/>
            </a:endParaRPr>
          </a:p>
          <a:p>
            <a:endParaRPr lang="ru-RU" dirty="0">
              <a:solidFill>
                <a:srgbClr val="C00000"/>
              </a:solidFill>
              <a:latin typeface="Georgia"/>
              <a:cs typeface="Georgia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9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51385" y="317270"/>
            <a:ext cx="113772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для участия в </a:t>
            </a:r>
            <a:r>
              <a:rPr 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(ГИА-9)</a:t>
            </a:r>
            <a:endParaRPr lang="ru-RU" sz="38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8714" y="1700808"/>
            <a:ext cx="10801200" cy="372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участии в ГИА подаются до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марта 2026 года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–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в которых обучающиеся осваивают образовательные программы среднего общего образования;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Экстернами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образовательные организации по выбору экстернов.</a:t>
            </a:r>
          </a:p>
          <a:p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подаются участниками ГИА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на основании документов, удостоверяющих личность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их родителями (законными представителями) на основании документов, удостоверяющих личность, или уполномоченными лицами на основании документов, удостоверяющих личность, и доверенности.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23392" y="62068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Девятиклассники будут сдавать ОГЭ по 4 предметам: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2 обязательных предмета (русский и математика)  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2 предмета по выбору.</a:t>
            </a:r>
          </a:p>
        </p:txBody>
      </p:sp>
      <p:sp>
        <p:nvSpPr>
          <p:cNvPr id="14" name="Объект 1"/>
          <p:cNvSpPr>
            <a:spLocks noGrp="1"/>
          </p:cNvSpPr>
          <p:nvPr/>
        </p:nvSpPr>
        <p:spPr>
          <a:xfrm>
            <a:off x="839416" y="1544018"/>
            <a:ext cx="5184576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предметы: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русский язык, математика.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 обучающихся: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английский, немецкий, французский, испанский, китайский),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/>
          <a:stretch/>
        </p:blipFill>
        <p:spPr bwMode="auto">
          <a:xfrm>
            <a:off x="7392143" y="620688"/>
            <a:ext cx="3995273" cy="538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231904" y="102898"/>
            <a:ext cx="6456362" cy="93027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ОГЭ 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4155313"/>
              </p:ext>
            </p:extLst>
          </p:nvPr>
        </p:nvGraphicFramePr>
        <p:xfrm>
          <a:off x="1271464" y="1292978"/>
          <a:ext cx="10153128" cy="4375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128"/>
                <a:gridCol w="7434000"/>
              </a:tblGrid>
              <a:tr h="4765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59799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июня  (</a:t>
                      </a:r>
                      <a:r>
                        <a:rPr lang="ru-RU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(устная часть), информатика, химия, обществознание, физика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5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(письменная часть), информатика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65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5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история, биология, информатика, химия, литература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65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физика, обществознание, биология, история, география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5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июня – 6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июля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дни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5094" y="802341"/>
            <a:ext cx="335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 2026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6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7A8D57-8B7C-A530-4F50-0C6AAF25D762}"/>
              </a:ext>
            </a:extLst>
          </p:cNvPr>
          <p:cNvSpPr txBox="1"/>
          <p:nvPr/>
        </p:nvSpPr>
        <p:spPr>
          <a:xfrm>
            <a:off x="1105075" y="984473"/>
            <a:ext cx="10297144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литературе, математике, русскому языку составляет 3 часа 55 минут (235 минут); 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истории, обществознанию, физике, химии – 3 часа (180 минут); 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биологии, географии, информатике – 2 часа 30 минут (150 минут); 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(английский, испанский, немецкий, французский) (письменная часть) – 2 часа (120 минут); 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(английский, испанский, немецкий, французский) (устная часть) – 15 минут.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7648" y="116632"/>
            <a:ext cx="6094169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ОГЭ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8987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11299</TotalTime>
  <Words>930</Words>
  <Application>Microsoft Office PowerPoint</Application>
  <PresentationFormat>Произвольный</PresentationFormat>
  <Paragraphs>128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Государственная итоговая аттестация для 9 классов (ГИА-9)</vt:lpstr>
      <vt:lpstr> Формы проведения ГИА </vt:lpstr>
      <vt:lpstr>Кто может участвовать в ОГЭ (ГИА-9)</vt:lpstr>
      <vt:lpstr>Особенности  организации  ГИА-9  для   участников  с  ОВЗ,  инвалидов,          детей-инвалидов </vt:lpstr>
      <vt:lpstr>ИТОГОВОЕ  СОБЕСЕДОВАНИЕ</vt:lpstr>
      <vt:lpstr>Подача заявления для участия в ОГЭ (ГИА-9)</vt:lpstr>
      <vt:lpstr>Презентация PowerPoint</vt:lpstr>
      <vt:lpstr>Расписание ОГЭ </vt:lpstr>
      <vt:lpstr>Презентация PowerPoint</vt:lpstr>
      <vt:lpstr>Проведение ОГЭ</vt:lpstr>
      <vt:lpstr>Проведение ОГЭ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Алексеева ТА</cp:lastModifiedBy>
  <cp:revision>258</cp:revision>
  <cp:lastPrinted>2022-01-17T14:04:32Z</cp:lastPrinted>
  <dcterms:created xsi:type="dcterms:W3CDTF">2016-10-11T08:56:30Z</dcterms:created>
  <dcterms:modified xsi:type="dcterms:W3CDTF">2026-02-05T12:11:00Z</dcterms:modified>
</cp:coreProperties>
</file>