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handoutMasterIdLst>
    <p:handoutMasterId r:id="rId20"/>
  </p:handoutMasterIdLst>
  <p:sldIdLst>
    <p:sldId id="296" r:id="rId2"/>
    <p:sldId id="295" r:id="rId3"/>
    <p:sldId id="316" r:id="rId4"/>
    <p:sldId id="317" r:id="rId5"/>
    <p:sldId id="301" r:id="rId6"/>
    <p:sldId id="302" r:id="rId7"/>
    <p:sldId id="304" r:id="rId8"/>
    <p:sldId id="305" r:id="rId9"/>
    <p:sldId id="307" r:id="rId10"/>
    <p:sldId id="310" r:id="rId11"/>
    <p:sldId id="311" r:id="rId12"/>
    <p:sldId id="288" r:id="rId13"/>
    <p:sldId id="289" r:id="rId14"/>
    <p:sldId id="290" r:id="rId15"/>
    <p:sldId id="315" r:id="rId16"/>
    <p:sldId id="314" r:id="rId17"/>
    <p:sldId id="313" r:id="rId18"/>
  </p:sldIdLst>
  <p:sldSz cx="12241213" cy="72009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33" autoAdjust="0"/>
  </p:normalViewPr>
  <p:slideViewPr>
    <p:cSldViewPr>
      <p:cViewPr varScale="1">
        <p:scale>
          <a:sx n="107" d="100"/>
          <a:sy n="107" d="100"/>
        </p:scale>
        <p:origin x="660" y="78"/>
      </p:cViewPr>
      <p:guideLst>
        <p:guide orient="horz" pos="2268"/>
        <p:guide pos="3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45923-C05C-4EA6-A891-6DC37DD72B7D}" type="datetimeFigureOut">
              <a:rPr lang="ru-RU" smtClean="0"/>
              <a:t>03.02.2026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844CF-0DE9-482D-8A6A-B44A189739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016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AE611-0212-4B50-93F6-7B1341631204}" type="datetimeFigureOut">
              <a:rPr lang="ru-RU" smtClean="0"/>
              <a:t>03.02.2026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95588" y="509588"/>
            <a:ext cx="433546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F85B1-67C8-4B32-9806-FB47045E4A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31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95588" y="509588"/>
            <a:ext cx="433546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0091F-64AA-4566-BB0B-56A8E1B366D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568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95588" y="509588"/>
            <a:ext cx="433546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0091F-64AA-4566-BB0B-56A8E1B366D9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824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38500" y="504825"/>
            <a:ext cx="4297363" cy="2527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0091F-64AA-4566-BB0B-56A8E1B366D9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372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38500" y="504825"/>
            <a:ext cx="4297363" cy="2527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0091F-64AA-4566-BB0B-56A8E1B366D9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986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F85B1-67C8-4B32-9806-FB47045E4A65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75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95588" y="509588"/>
            <a:ext cx="433546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0091F-64AA-4566-BB0B-56A8E1B366D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488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95588" y="509588"/>
            <a:ext cx="433546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0091F-64AA-4566-BB0B-56A8E1B366D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786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F85B1-67C8-4B32-9806-FB47045E4A6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571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F85B1-67C8-4B32-9806-FB47045E4A6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781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95588" y="509588"/>
            <a:ext cx="433546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0091F-64AA-4566-BB0B-56A8E1B366D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179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95588" y="509588"/>
            <a:ext cx="433546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0091F-64AA-4566-BB0B-56A8E1B366D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39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95588" y="509588"/>
            <a:ext cx="433546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0091F-64AA-4566-BB0B-56A8E1B366D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162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95588" y="509588"/>
            <a:ext cx="433546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0091F-64AA-4566-BB0B-56A8E1B366D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820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95588" y="509588"/>
            <a:ext cx="433546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0091F-64AA-4566-BB0B-56A8E1B366D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766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95588" y="509588"/>
            <a:ext cx="433546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0091F-64AA-4566-BB0B-56A8E1B366D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11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6030" y="240030"/>
            <a:ext cx="11641394" cy="63367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3359" y="5621661"/>
            <a:ext cx="11678117" cy="1398159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092" y="1680210"/>
            <a:ext cx="10405031" cy="1869113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6183" y="3733801"/>
            <a:ext cx="8568849" cy="15468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075B-659B-4456-9984-3EBA3C123B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658-2238-4D71-BC42-9D63677F74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89FD-B7F8-41CF-A559-9D08B5A887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658-2238-4D71-BC42-9D63677F74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6030" y="240030"/>
            <a:ext cx="11641394" cy="1497787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188F-394D-4792-B1AE-2BF79F98E0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658-2238-4D71-BC42-9D63677F74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3359" y="749901"/>
            <a:ext cx="11678117" cy="1398159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4880" y="1520191"/>
            <a:ext cx="2754273" cy="47117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061" y="1520190"/>
            <a:ext cx="8058799" cy="47117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3FAE-3856-4007-9C0C-4B20F59C9E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658-2238-4D71-BC42-9D63677F74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6030" y="240030"/>
            <a:ext cx="11641394" cy="497342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95798" y="4413772"/>
            <a:ext cx="3850720" cy="7497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506526" y="4279054"/>
            <a:ext cx="7422527" cy="892645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86862" y="4291940"/>
            <a:ext cx="7320069" cy="812986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509509" y="4277885"/>
            <a:ext cx="4428470" cy="684126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3359" y="4261483"/>
            <a:ext cx="11678117" cy="1396368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757" y="2586738"/>
            <a:ext cx="10405031" cy="16002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0513" y="1509322"/>
            <a:ext cx="8591519" cy="98679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9F87-C29D-4313-A046-381A263274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658-2238-4D71-BC42-9D63677F74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75EC-31AD-422A-A36A-B1719DF833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658-2238-4D71-BC42-9D63677F74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5849" y="2813152"/>
            <a:ext cx="5116827" cy="36196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8537" y="2813152"/>
            <a:ext cx="5116827" cy="36196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850" y="2812020"/>
            <a:ext cx="5116827" cy="671750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56" y="3600452"/>
            <a:ext cx="5113966" cy="28320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2618" y="2812019"/>
            <a:ext cx="5116827" cy="671750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8367" y="3600452"/>
            <a:ext cx="5116827" cy="28320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8077-79D8-4D31-A08F-C8AB8FB1A7A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658-2238-4D71-BC42-9D63677F74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6A74-37EE-463C-A723-A08A1653D2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658-2238-4D71-BC42-9D63677F74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6030" y="240030"/>
            <a:ext cx="11641394" cy="1497787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3359" y="749900"/>
            <a:ext cx="11678117" cy="1396368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9332-A66E-4520-833C-D8005DA738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658-2238-4D71-BC42-9D63677F74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6030" y="240030"/>
            <a:ext cx="11641394" cy="1497787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A90B-EE28-415B-927C-6E3C910003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658-2238-4D71-BC42-9D63677F74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4122" y="3760472"/>
            <a:ext cx="4488445" cy="20002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3359" y="749901"/>
            <a:ext cx="11678117" cy="1398159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24122" y="2400300"/>
            <a:ext cx="4488445" cy="1315364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7653" y="1920240"/>
            <a:ext cx="5226446" cy="4000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6030" y="240030"/>
            <a:ext cx="11641394" cy="63367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3359" y="5621661"/>
            <a:ext cx="11678117" cy="1398159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5107" y="355600"/>
            <a:ext cx="5104046" cy="255143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7313" y="2924810"/>
            <a:ext cx="5111840" cy="25425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233-C289-4060-BF6E-9C8B971A20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658-2238-4D71-BC42-9D63677F74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2112" y="1440180"/>
            <a:ext cx="4774073" cy="3072384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6030" y="240030"/>
            <a:ext cx="11641394" cy="2592324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3359" y="1763400"/>
            <a:ext cx="11678117" cy="1396368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061" y="355245"/>
            <a:ext cx="11017092" cy="1315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2687" y="6562674"/>
            <a:ext cx="5069300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9F9721A-1338-494C-BC55-D40E3BB313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228" y="6562674"/>
            <a:ext cx="5069301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2931" y="6562673"/>
            <a:ext cx="1555354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76D4658-2238-4D71-BC42-9D63677F74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451" y="2809240"/>
            <a:ext cx="9917649" cy="3623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osuslugi.samregion.r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brnadzor.gov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hyperlink" Target="https://obrnadzor.gov.ru/navigator-gia/" TargetMode="External"/><Relationship Id="rId4" Type="http://schemas.openxmlformats.org/officeDocument/2006/relationships/hyperlink" Target="https://fipi.r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36030" y="3240409"/>
            <a:ext cx="10353922" cy="201622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Государственная итоговая аттестация для 11 классов (ГИА-11)</a:t>
            </a:r>
            <a:br>
              <a:rPr lang="ru-R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altLang="ru-RU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sch1288s.mskobr.ru/images/2017%20IKON%20EG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52" y="144586"/>
            <a:ext cx="3024336" cy="194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512094" y="6120730"/>
            <a:ext cx="9865096" cy="796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600"/>
              </a:spcBef>
              <a:defRPr/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2026</a:t>
            </a:r>
            <a:r>
              <a:rPr lang="ru-RU" sz="4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kern="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600"/>
              </a:spcBef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Центральное управление министерства образования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Самарской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области</a:t>
            </a:r>
          </a:p>
          <a:p>
            <a:pPr>
              <a:spcBef>
                <a:spcPts val="600"/>
              </a:spcBef>
              <a:defRPr/>
            </a:pPr>
            <a:endParaRPr lang="ru-RU" altLang="ru-RU" sz="5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361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0366" y="144066"/>
            <a:ext cx="8136904" cy="736116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экзамена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5993" y="1063299"/>
            <a:ext cx="8280919" cy="40011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экзамена участникам необходимо прибыть в ППЭ не ранее 09:00.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5991" y="1559023"/>
            <a:ext cx="11089232" cy="1785104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0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здании, где расположен ППЭ, до входа в ППЭ выделяется место для хранения личных вещей участников и стенд с информацией о распределении участников по аудиториям. </a:t>
            </a:r>
          </a:p>
          <a:p>
            <a:pPr indent="3600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допускаются в ППЭ при наличии у них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документа, удостоверяющего личность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их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списках распределения в данный ППЭ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3600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отсутствии  участника  в  списках  распределения  в  данный  ППЭ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 в  ППЭ  не допускается.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8517" y="6087600"/>
            <a:ext cx="7568314" cy="1015663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 обеспечения  контроля  за  ходом  проведения  экзамена  помещения  ППЭ, в  том числе аудитории проведения экзаменов, оснащены средствами видеонаблюдения. </a:t>
            </a:r>
          </a:p>
        </p:txBody>
      </p:sp>
      <p:pic>
        <p:nvPicPr>
          <p:cNvPr id="2052" name="Picture 4" descr="C:\Users\RomanyukNA\AppData\Local\Microsoft\Windows\Temporary Internet Files\Content.IE5\FGGXHI39\dummy_cam_3_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3608" y="3816474"/>
            <a:ext cx="2613662" cy="294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5992" y="3499230"/>
            <a:ext cx="8678271" cy="2400657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Центрального управления образования организовано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пункта проведения экзаменов (ППЭ).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район Ставропольский: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села Выселки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 0074 </a:t>
            </a:r>
          </a:p>
          <a:p>
            <a:pPr marL="0" lvl="2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Жигулевск: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 10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 0075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лицей № 16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 0076</a:t>
            </a:r>
          </a:p>
        </p:txBody>
      </p:sp>
    </p:spTree>
    <p:extLst>
      <p:ext uri="{BB962C8B-B14F-4D97-AF65-F5344CB8AC3E}">
        <p14:creationId xmlns:p14="http://schemas.microsoft.com/office/powerpoint/2010/main" val="3338351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5950" y="72058"/>
            <a:ext cx="11953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использовать во время </a:t>
            </a:r>
            <a:r>
              <a:rPr lang="ru-RU" sz="4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  <a:endParaRPr lang="ru-RU" sz="43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7958" y="1256196"/>
            <a:ext cx="10945216" cy="5944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всех предметах: </a:t>
            </a: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гелиевая  или  капиллярная  ручка  с  чернилами черного  цвета.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математике – линейка, не содержащая справочной информации.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физике – линейка, не содержащая справочной информации, непрограммируемый калькулятор.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химии – непрограммируемый калькулятор, Периодическую систему химических элементов Д.И. Менделеева, таблицу растворимости солей, кислот и оснований в воде и электрохимический ряд напряжений металлов (справочные материалы участник ГИА-11 получит вместе с КИМ);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географии – непрограммируемый калькулятор.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информатике – персональный компьютер (электронные таблицы, </a:t>
            </a:r>
            <a:b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текстовые редакторы, приложения для программирования).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литературе – орфографический словарь.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биологии - непрограммируемый калькулятор.</a:t>
            </a:r>
          </a:p>
        </p:txBody>
      </p:sp>
      <p:pic>
        <p:nvPicPr>
          <p:cNvPr id="3074" name="Picture 2" descr="D:\РАБОТА\Картинки\Линейка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3575" y="1899202"/>
            <a:ext cx="1123780" cy="79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РАБОТА\Картинки\Калькулятор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8405" y="2592338"/>
            <a:ext cx="964849" cy="101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РАБОТА\Картинки\КЕГЭ-апрвапр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9078" y="4176513"/>
            <a:ext cx="1603287" cy="13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РАБОТА\Картинки\Словарь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8672" y="5638986"/>
            <a:ext cx="958478" cy="148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538FDAEB-B0EE-3B12-3873-2D44C9BA00BD}"/>
              </a:ext>
            </a:extLst>
          </p:cNvPr>
          <p:cNvSpPr/>
          <p:nvPr/>
        </p:nvSpPr>
        <p:spPr>
          <a:xfrm>
            <a:off x="10657109" y="4392538"/>
            <a:ext cx="331295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527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44542" y="288082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</a:t>
            </a:r>
            <a:r>
              <a:rPr lang="ru-RU" sz="4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72 Порядка)</a:t>
            </a:r>
            <a:endParaRPr lang="ru-RU" sz="24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006" y="1584226"/>
            <a:ext cx="10225136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экзаменационную работу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несамостоятельно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с помощью посторонних лиц,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другими участниками во время проведения экзамена в аудитории;</a:t>
            </a:r>
          </a:p>
          <a:p>
            <a:pPr marL="285750" indent="-28575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себе средства связи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фото-, аудио- и видеоаппаратуру, электронно-вычислительную технику,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справочные материалы, письменные заметки и иные средства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хранения и передачи информации;</a:t>
            </a:r>
          </a:p>
          <a:p>
            <a:pPr marL="285750" indent="-28575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выносить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аудиторий и ППЭ черновики, экзаменационные материалы на бумажном и (или) электронном носителях,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фотографировать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экзаменационные материалы, черновики; </a:t>
            </a:r>
          </a:p>
          <a:p>
            <a:pPr marL="285750" indent="-28575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экзаменов не должны общаться друг с другом,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свободно перемещаться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аудитории и ППЭ. Во время экзамена участники экзаменов могут выходить из аудитории и перемещаться по ППЭ в сопровождении одного из организаторов. При выходе из аудитории участники экзаменов оставляют экзаменационные материалы и черновики на рабочем столе.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69" b="48857" l="5613" r="17857"/>
                    </a14:imgEffect>
                  </a14:imgLayer>
                </a14:imgProps>
              </a:ext>
            </a:extLst>
          </a:blip>
          <a:srcRect l="4082" t="36158" r="80612" b="49732"/>
          <a:stretch/>
        </p:blipFill>
        <p:spPr>
          <a:xfrm>
            <a:off x="10937056" y="1315356"/>
            <a:ext cx="1224000" cy="1260000"/>
          </a:xfrm>
          <a:prstGeom prst="flowChartConnector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982" y="5027546"/>
            <a:ext cx="11269112" cy="1878185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305" b="49805" l="64294" r="79661"/>
                    </a14:imgEffect>
                  </a14:imgLayer>
                </a14:imgProps>
              </a:ext>
            </a:extLst>
          </a:blip>
          <a:srcRect l="64292" t="37349" r="20342" b="50201"/>
          <a:stretch/>
        </p:blipFill>
        <p:spPr>
          <a:xfrm>
            <a:off x="11009595" y="2477131"/>
            <a:ext cx="1152128" cy="10801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523" b="49316" l="77853" r="93333"/>
                    </a14:imgEffect>
                  </a14:imgLayer>
                </a14:imgProps>
              </a:ext>
            </a:extLst>
          </a:blip>
          <a:srcRect l="78217" t="36519" r="5937" b="50504"/>
          <a:stretch/>
        </p:blipFill>
        <p:spPr>
          <a:xfrm>
            <a:off x="11031320" y="3563697"/>
            <a:ext cx="1253742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25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60166" y="144066"/>
            <a:ext cx="9433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Апелляции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951" y="1148685"/>
            <a:ext cx="11809311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 о нарушении установленного порядка проведения ГИА:</a:t>
            </a:r>
            <a:endParaRPr lang="ru-RU" sz="2400" dirty="0"/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Подается участником ЕГЭ в день экзамена, не покидая ППЭ.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Апелляционная комиссии рассматривает апелляцию не более 2-х рабочих дней с момента ее подачи. 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удовлетворения апелляции – результат аннулируется и участнику предоставляется возможность сдать ЕГЭ по данному предмету в другой день, предусмотренный единым расписанием.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 о несогласии с результатами ЕГЭ:</a:t>
            </a:r>
            <a:endParaRPr lang="ru-RU" sz="24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Подается в течение 2-х рабочих дней после официального объявления результатов экзамена. Участники ГИА-11 подают апелляцию о несогласии с выставленными баллами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егиональном портале Государственных услуг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gosuslugi.samregion.ru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Апелляционная комиссия рассматривает апелляцию не более 4-х рабочих дней с момента ее подачи.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апелляции и сохранение выставленных баллов.</a:t>
            </a: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апелляции и выставление других баллов как в сторону </a:t>
            </a:r>
            <a:r>
              <a:rPr lang="ru-RU" sz="20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увеличения,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сторону </a:t>
            </a:r>
            <a:r>
              <a:rPr lang="ru-RU" sz="20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309" y="5707873"/>
            <a:ext cx="1348961" cy="134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61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642" y="1077843"/>
            <a:ext cx="115932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C00000"/>
                </a:solidFill>
              </a:rPr>
              <a:t>   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сроки: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результат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одному из обязательных предметов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(русский язык или математика)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экзамена, не явившиеся на экзамен по уважительным причинам (болезнь или иные обстоятельства), подтвержденным документально;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экзамена, не завершившие выполнение экзаменационной работы по уважительным причинам (болезнь или иные обстоятельства), подтвержденным документально;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экзамена, апелляции которых о нарушении порядка проведения ГИА апелляционной комиссией были удовлетворены;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экзамена, чьи результаты были аннулированы по решению председателя ГЭК в случае выявления фактов нарушений Порядка не со стороны участника ГИА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08238" y="216074"/>
            <a:ext cx="8064896" cy="643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Повторная сдача экзамена</a:t>
            </a:r>
            <a:endParaRPr lang="ru-RU" sz="28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31974" y="4032498"/>
            <a:ext cx="11494268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9966" y="4139927"/>
            <a:ext cx="1159328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1 сентября текущего года.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результат по одному из обязательных предметов </a:t>
            </a:r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результат </a:t>
            </a:r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двум обязательным предметам 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 по русскому языку и по математике).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Поздно получившие допуск к ГИА.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8448" y="5928513"/>
            <a:ext cx="116877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 вправе в дополнительные дни по своему желанию </a:t>
            </a:r>
            <a:r>
              <a:rPr lang="ru-RU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пересдать ЕГЭ </a:t>
            </a:r>
            <a:r>
              <a:rPr lang="ru-RU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одному учебному предмету 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своему выбору из числа учебных предметов, сданных в текущем году. </a:t>
            </a:r>
            <a:endParaRPr lang="ru-RU" sz="24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7B7697A4-1922-EE94-ECE7-C74F03BE8B24}"/>
              </a:ext>
            </a:extLst>
          </p:cNvPr>
          <p:cNvCxnSpPr/>
          <p:nvPr/>
        </p:nvCxnSpPr>
        <p:spPr>
          <a:xfrm>
            <a:off x="359966" y="5832698"/>
            <a:ext cx="11494268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87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7958" y="1683440"/>
            <a:ext cx="3168352" cy="4725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334400" y="94428"/>
            <a:ext cx="9603562" cy="8777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Медали «За особые успехи в учении»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11"/>
          <p:cNvSpPr txBox="1">
            <a:spLocks/>
          </p:cNvSpPr>
          <p:nvPr/>
        </p:nvSpPr>
        <p:spPr>
          <a:xfrm>
            <a:off x="3672334" y="1440210"/>
            <a:ext cx="8424936" cy="5616624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Symbol" pitchFamily="18" charset="2"/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«За особые успехи в учении 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</a:t>
            </a:r>
            <a:endParaRPr lang="en-US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Symbol" pitchFamily="18" charset="2"/>
              <a:buNone/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Итоговые отметки успеваемости «отлично» по всем учебным предметам;</a:t>
            </a:r>
          </a:p>
          <a:p>
            <a:pPr marL="0" indent="0">
              <a:spcBef>
                <a:spcPts val="0"/>
              </a:spcBef>
              <a:buFont typeface="Symbol" pitchFamily="18" charset="2"/>
              <a:buNone/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экзаменов*:</a:t>
            </a:r>
          </a:p>
          <a:p>
            <a:pPr marL="0" indent="0">
              <a:spcBef>
                <a:spcPts val="0"/>
              </a:spcBef>
              <a:buFont typeface="Symbol" pitchFamily="18" charset="2"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не менее 70 баллов на ЕГЭ по предмету «Русский язык»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и по одному из сдаваемых учебных предметов;</a:t>
            </a:r>
          </a:p>
          <a:p>
            <a:pPr marL="0" indent="0">
              <a:spcBef>
                <a:spcPts val="0"/>
              </a:spcBef>
              <a:buFont typeface="Symbol" pitchFamily="18" charset="2"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случае выбора только 2-х обязательных предметов –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«Русский язык» – 70 баллов и «Математика база» – 5 баллов;</a:t>
            </a:r>
          </a:p>
          <a:p>
            <a:pPr marL="0" indent="0">
              <a:spcBef>
                <a:spcPts val="0"/>
              </a:spcBef>
              <a:buFont typeface="Symbol" pitchFamily="18" charset="2"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случае выбора ГВЭ – 5 баллов по предметам «Русский язык» </a:t>
            </a:r>
          </a:p>
          <a:p>
            <a:pPr marL="0" indent="0">
              <a:spcBef>
                <a:spcPts val="0"/>
              </a:spcBef>
              <a:buFont typeface="Symbol" pitchFamily="18" charset="2"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и «Математика»;</a:t>
            </a:r>
          </a:p>
          <a:p>
            <a:pPr marL="0" indent="0">
              <a:spcBef>
                <a:spcPts val="0"/>
              </a:spcBef>
              <a:buFont typeface="Symbol" pitchFamily="18" charset="2"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случае выбора ЕГЭ и ГВЭ – 5 баллов по одному из сдаваемых обязательных учебных предметов в </a:t>
            </a:r>
          </a:p>
          <a:p>
            <a:pPr marL="0" indent="0">
              <a:spcBef>
                <a:spcPts val="0"/>
              </a:spcBef>
              <a:buFont typeface="Symbol" pitchFamily="18" charset="2"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форме ГВЭ, а также не менее 70 баллов по одному из сдаваемых предметов в форме ЕГЭ.</a:t>
            </a:r>
          </a:p>
          <a:p>
            <a:pPr marL="0" indent="0">
              <a:spcBef>
                <a:spcPts val="1200"/>
              </a:spcBef>
              <a:buFont typeface="Symbol" pitchFamily="18" charset="2"/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«За особые успехи в учении 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</a:t>
            </a:r>
          </a:p>
          <a:p>
            <a:pPr marL="0" indent="0">
              <a:spcBef>
                <a:spcPts val="0"/>
              </a:spcBef>
              <a:buFont typeface="Symbol" pitchFamily="18" charset="2"/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Итоговые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отметки успеваемости «отлично» и не </a:t>
            </a:r>
            <a:r>
              <a:rPr lang="ru-RU" sz="14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двух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отметок</a:t>
            </a:r>
            <a:endPara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Symbol" pitchFamily="18" charset="2"/>
              <a:buNone/>
            </a:pP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хорошо»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учебным предметам;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Symbol" pitchFamily="18" charset="2"/>
              <a:buNone/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экзаменов*:</a:t>
            </a:r>
          </a:p>
          <a:p>
            <a:pPr marL="0" indent="0">
              <a:spcBef>
                <a:spcPts val="0"/>
              </a:spcBef>
              <a:buFont typeface="Symbol" pitchFamily="18" charset="2"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не менее 60 баллов на ЕГЭ по предмету «Русский язык» и по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одному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сдаваемых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предметов;</a:t>
            </a:r>
          </a:p>
          <a:p>
            <a:pPr marL="0" indent="0">
              <a:spcBef>
                <a:spcPts val="0"/>
              </a:spcBef>
              <a:buFont typeface="Symbol" pitchFamily="18" charset="2"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 случае выбора только 2-х обязательных предметов –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язык» –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баллов и «Математика база» – 5 баллов;</a:t>
            </a:r>
          </a:p>
          <a:p>
            <a:pPr marL="0" indent="0">
              <a:spcBef>
                <a:spcPts val="0"/>
              </a:spcBef>
              <a:buFont typeface="Symbol" pitchFamily="18" charset="2"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 случае выбора ГВЭ – 5 баллов по предметам «Русский язык» и «Математика»;</a:t>
            </a:r>
          </a:p>
          <a:p>
            <a:pPr marL="0" indent="0">
              <a:spcBef>
                <a:spcPts val="0"/>
              </a:spcBef>
              <a:buFont typeface="Symbol" pitchFamily="18" charset="2"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 случае выбора ЕГЭ и ГВЭ – 5 баллов по одному из сдаваемых обязательных учебных предметов в   </a:t>
            </a:r>
          </a:p>
          <a:p>
            <a:pPr marL="0" indent="0">
              <a:spcBef>
                <a:spcPts val="0"/>
              </a:spcBef>
              <a:buFont typeface="Symbol" pitchFamily="18" charset="2"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форме ГВЭ, а также не менее 60 баллов по одному из сдаваемых предметов в форме ЕГЭ.</a:t>
            </a:r>
          </a:p>
          <a:p>
            <a:pPr marL="0" indent="0">
              <a:spcBef>
                <a:spcPts val="0"/>
              </a:spcBef>
              <a:buFont typeface="Symbol" pitchFamily="18" charset="2"/>
              <a:buNone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*без учета результатов, полученных при прохождении повторно ГИА</a:t>
            </a:r>
            <a:endParaRPr lang="ru-RU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7707800-5F8B-57E8-58A2-482173DDB5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8156" y="2064501"/>
            <a:ext cx="2709806" cy="134370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BA76BCD-7494-40C0-8610-85458AC317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8156" y="4266196"/>
            <a:ext cx="2736497" cy="1332000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8B2F2772-C2E0-F953-0FF5-30161170163B}"/>
              </a:ext>
            </a:extLst>
          </p:cNvPr>
          <p:cNvCxnSpPr/>
          <p:nvPr/>
        </p:nvCxnSpPr>
        <p:spPr>
          <a:xfrm>
            <a:off x="3960382" y="2304306"/>
            <a:ext cx="14400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3D5F902B-F973-5963-E4F4-713E6F20E22B}"/>
              </a:ext>
            </a:extLst>
          </p:cNvPr>
          <p:cNvCxnSpPr/>
          <p:nvPr/>
        </p:nvCxnSpPr>
        <p:spPr>
          <a:xfrm>
            <a:off x="3960382" y="6120730"/>
            <a:ext cx="14400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DE90D5D6-6D77-F31C-7124-8809F05718C0}"/>
              </a:ext>
            </a:extLst>
          </p:cNvPr>
          <p:cNvCxnSpPr/>
          <p:nvPr/>
        </p:nvCxnSpPr>
        <p:spPr>
          <a:xfrm>
            <a:off x="3960382" y="5904706"/>
            <a:ext cx="14400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C866F3D7-9555-2FB2-4067-444089B39C84}"/>
              </a:ext>
            </a:extLst>
          </p:cNvPr>
          <p:cNvCxnSpPr/>
          <p:nvPr/>
        </p:nvCxnSpPr>
        <p:spPr>
          <a:xfrm>
            <a:off x="3960366" y="5544666"/>
            <a:ext cx="14400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15030E7C-3B33-49D1-D0E5-4A2B9F3C7F02}"/>
              </a:ext>
            </a:extLst>
          </p:cNvPr>
          <p:cNvCxnSpPr/>
          <p:nvPr/>
        </p:nvCxnSpPr>
        <p:spPr>
          <a:xfrm>
            <a:off x="3960382" y="5112618"/>
            <a:ext cx="14400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1EF51908-6B27-B528-B34E-9EA405EBBDA7}"/>
              </a:ext>
            </a:extLst>
          </p:cNvPr>
          <p:cNvCxnSpPr/>
          <p:nvPr/>
        </p:nvCxnSpPr>
        <p:spPr>
          <a:xfrm>
            <a:off x="3960382" y="3600450"/>
            <a:ext cx="14400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DE0AC480-CC2E-3C89-0092-503D4485D66F}"/>
              </a:ext>
            </a:extLst>
          </p:cNvPr>
          <p:cNvCxnSpPr/>
          <p:nvPr/>
        </p:nvCxnSpPr>
        <p:spPr>
          <a:xfrm>
            <a:off x="3960382" y="3168402"/>
            <a:ext cx="14400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112619C6-1FCC-06EF-36A3-B0EACFA2DE4D}"/>
              </a:ext>
            </a:extLst>
          </p:cNvPr>
          <p:cNvCxnSpPr/>
          <p:nvPr/>
        </p:nvCxnSpPr>
        <p:spPr>
          <a:xfrm>
            <a:off x="3960382" y="2736354"/>
            <a:ext cx="14400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280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80320" y="0"/>
            <a:ext cx="5832575" cy="1121806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ресурсы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55634"/>
              </p:ext>
            </p:extLst>
          </p:nvPr>
        </p:nvGraphicFramePr>
        <p:xfrm>
          <a:off x="215950" y="2088282"/>
          <a:ext cx="7848872" cy="35283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716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77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67262">
                <a:tc>
                  <a:txBody>
                    <a:bodyPr/>
                    <a:lstStyle/>
                    <a:p>
                      <a:r>
                        <a:rPr lang="ru-RU" sz="2100" b="0" dirty="0"/>
                        <a:t>Официальный сайт Федеральной </a:t>
                      </a:r>
                    </a:p>
                    <a:p>
                      <a:r>
                        <a:rPr lang="ru-RU" sz="2100" b="0" dirty="0"/>
                        <a:t>службы по надзору в сфере </a:t>
                      </a:r>
                    </a:p>
                    <a:p>
                      <a:r>
                        <a:rPr lang="ru-RU" sz="2100" b="0" dirty="0"/>
                        <a:t>образования и науки </a:t>
                      </a:r>
                    </a:p>
                  </a:txBody>
                  <a:tcPr marT="48006" marB="480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u="sng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hlinkClick r:id="rId3"/>
                        </a:rPr>
                        <a:t>https://obrnadzor.gov.ru/</a:t>
                      </a:r>
                      <a:r>
                        <a:rPr lang="en-US" sz="2300" b="0" u="sng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sz="2300" b="0" u="sng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T="48006" marB="4800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17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/>
                        <a:t>Федеральный институт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/>
                        <a:t>педагогических измерений</a:t>
                      </a:r>
                    </a:p>
                  </a:txBody>
                  <a:tcPr marT="48006" marB="4800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0" u="sng" dirty="0" smtClean="0">
                          <a:solidFill>
                            <a:schemeClr val="tx1"/>
                          </a:solidFill>
                          <a:hlinkClick r:id="rId4"/>
                        </a:rPr>
                        <a:t>https://fipi.ru/</a:t>
                      </a:r>
                      <a:r>
                        <a:rPr lang="en-US" sz="2300" b="0" u="sng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23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T="48006" marB="48006" anchor="ctr"/>
                </a:tc>
                <a:extLst>
                  <a:ext uri="{0D108BD9-81ED-4DB2-BD59-A6C34878D82A}">
                    <a16:rowId xmlns:a16="http://schemas.microsoft.com/office/drawing/2014/main" xmlns="" val="1216871141"/>
                  </a:ext>
                </a:extLst>
              </a:tr>
              <a:tr h="9693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/>
                        <a:t>Навигатор ГИА</a:t>
                      </a:r>
                    </a:p>
                  </a:txBody>
                  <a:tcPr marT="48006" marB="4800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0" u="sng" dirty="0">
                          <a:solidFill>
                            <a:schemeClr val="tx1"/>
                          </a:solidFill>
                          <a:hlinkClick r:id="rId5"/>
                        </a:rPr>
                        <a:t>https://obrnadzor.gov.ru/navigator-gia</a:t>
                      </a:r>
                      <a:r>
                        <a:rPr lang="en-US" sz="2300" b="0" u="sng" dirty="0" smtClean="0">
                          <a:solidFill>
                            <a:schemeClr val="tx1"/>
                          </a:solidFill>
                          <a:hlinkClick r:id="rId5"/>
                        </a:rPr>
                        <a:t>/</a:t>
                      </a:r>
                      <a:endParaRPr lang="en-US" sz="2300" b="0" u="sng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8006" marB="48006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67EF47C-F7F1-37E4-C928-9EA9FB65330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4578" y="2106943"/>
            <a:ext cx="359443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92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7704782" y="144066"/>
            <a:ext cx="3589659" cy="98679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2" y="3168402"/>
            <a:ext cx="5625988" cy="3737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AC3120-DC05-5E7A-2196-5940536F3E91}"/>
              </a:ext>
            </a:extLst>
          </p:cNvPr>
          <p:cNvSpPr txBox="1"/>
          <p:nvPr/>
        </p:nvSpPr>
        <p:spPr>
          <a:xfrm>
            <a:off x="359966" y="2952378"/>
            <a:ext cx="4824536" cy="94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4800" b="1" i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УДАЧИ НА ЕГЭ!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80450" y="3118788"/>
            <a:ext cx="608390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Самарской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области,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Жигулевск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Интернационалистов,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тел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(84862)23888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главный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Васильевна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Жигулевский Ресурсный центр,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Жигулевск, ул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Интернационалистов,7,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(84862)24037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методист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Романюк Наталья Анатольевна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2014" y="1944266"/>
            <a:ext cx="10657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вопросам подготовки и проведения ГИА-11 в 2026 году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обратиться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178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658-2238-4D71-BC42-9D63677F74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68478" y="144066"/>
            <a:ext cx="72728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Нормативные документы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981" y="1740018"/>
            <a:ext cx="3375861" cy="47099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1383" y="1224186"/>
            <a:ext cx="3397465" cy="4716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6510" y="6048722"/>
            <a:ext cx="158417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2854" y="1828900"/>
            <a:ext cx="3270776" cy="4716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500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658-2238-4D71-BC42-9D63677F74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112494" y="144066"/>
            <a:ext cx="6696744" cy="7920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Формы проведения ГИА</a:t>
            </a:r>
            <a:r>
              <a:rPr lang="ru-RU" sz="1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/>
                <a:ea typeface="+mn-ea"/>
                <a:cs typeface="+mn-cs"/>
              </a:rPr>
              <a:t/>
            </a:r>
            <a:br>
              <a:rPr lang="ru-RU" sz="1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/>
                <a:ea typeface="+mn-ea"/>
                <a:cs typeface="+mn-cs"/>
              </a:rPr>
            </a:br>
            <a:endParaRPr lang="ru-RU" alt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7998" y="1332200"/>
            <a:ext cx="396875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kern="0" cap="small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Единый государственный экзамен </a:t>
            </a:r>
            <a:r>
              <a:rPr lang="ru-RU" sz="4400" b="1" kern="0" cap="small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(ЕГЭ) </a:t>
            </a:r>
            <a:endParaRPr lang="ru-RU" sz="4400" b="1" kern="0" cap="small" dirty="0">
              <a:solidFill>
                <a:srgbClr val="FE863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>
              <a:defRPr/>
            </a:pPr>
            <a:endParaRPr lang="ru-RU" kern="0" dirty="0">
              <a:solidFill>
                <a:sysClr val="windowText" lastClr="000000"/>
              </a:solidFill>
              <a:latin typeface="Georg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0527" y="1785850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1F262D"/>
                </a:solidFill>
                <a:latin typeface="Times New Roman"/>
                <a:ea typeface="Times New Roman"/>
              </a:rPr>
              <a:t>Основная форма ГИА по образовательным программам среднего общего образования</a:t>
            </a:r>
          </a:p>
          <a:p>
            <a:pPr algn="just"/>
            <a:r>
              <a:rPr lang="ru-RU" sz="2400" b="1" dirty="0">
                <a:solidFill>
                  <a:srgbClr val="1F262D"/>
                </a:solidFill>
                <a:latin typeface="Times New Roman"/>
                <a:ea typeface="Times New Roman"/>
              </a:rPr>
              <a:t>		(для поступления в ВУЗы) </a:t>
            </a:r>
            <a:endParaRPr lang="ru-RU" sz="2000" b="1" dirty="0">
              <a:latin typeface="Times New Roman"/>
              <a:ea typeface="Times New Roman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47998" y="3240410"/>
            <a:ext cx="11023486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1976" y="3676058"/>
            <a:ext cx="66967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F262D"/>
                </a:solidFill>
                <a:latin typeface="Times New Roman"/>
                <a:ea typeface="Times New Roman"/>
              </a:rPr>
              <a:t>обучающиеся с ограниченными возможностями здоровья,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F262D"/>
                </a:solidFill>
                <a:latin typeface="Times New Roman"/>
                <a:ea typeface="Times New Roman"/>
              </a:rPr>
              <a:t>обучающиеся дети-инвалиды и инвалиды,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F262D"/>
                </a:solidFill>
                <a:latin typeface="Times New Roman"/>
                <a:ea typeface="Times New Roman"/>
              </a:rPr>
              <a:t>выпускники в специальных учебно-воспитательных учреждениях закрытого типа и в учреждениях, исполняющих наказание в виде лишения свободы. </a:t>
            </a:r>
          </a:p>
          <a:p>
            <a:pPr algn="just"/>
            <a:r>
              <a:rPr lang="ru-RU" sz="2000" b="1" dirty="0">
                <a:solidFill>
                  <a:srgbClr val="1F262D"/>
                </a:solidFill>
                <a:latin typeface="Times New Roman"/>
                <a:ea typeface="Times New Roman"/>
              </a:rPr>
              <a:t>	(для получения аттестата, поступления в СПО)</a:t>
            </a:r>
            <a:endParaRPr lang="ru-RU" b="1" dirty="0"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47144" y="3783779"/>
            <a:ext cx="42547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kern="0" cap="small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Государственный выпускной экзамен </a:t>
            </a:r>
            <a:r>
              <a:rPr lang="ru-RU" sz="4400" b="1" kern="0" cap="small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(ГВЭ) </a:t>
            </a:r>
            <a:endParaRPr lang="ru-RU" sz="4400" b="1" kern="0" cap="small" dirty="0">
              <a:solidFill>
                <a:srgbClr val="FE863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>
              <a:defRPr/>
            </a:pPr>
            <a:endParaRPr lang="ru-RU" kern="0" dirty="0">
              <a:solidFill>
                <a:sysClr val="windowText" lastClr="000000"/>
              </a:solidFill>
              <a:latin typeface="Georgia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5990" y="6048722"/>
            <a:ext cx="11331857" cy="1021556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Roboto"/>
              </a:rPr>
              <a:t>Приказ Минпросвещения России и Рособрнадзора от 04.04.2023 № 233/552 "Об утверждении Порядка проведения государственной итоговой аттестации по образовательным программам среднего общего образования".</a:t>
            </a:r>
          </a:p>
        </p:txBody>
      </p:sp>
    </p:spTree>
    <p:extLst>
      <p:ext uri="{BB962C8B-B14F-4D97-AF65-F5344CB8AC3E}">
        <p14:creationId xmlns:p14="http://schemas.microsoft.com/office/powerpoint/2010/main" val="2116890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2088158" y="94705"/>
            <a:ext cx="10008980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для участия в ЕГЭ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974" y="1728142"/>
            <a:ext cx="6138350" cy="409342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об участии в ГИА подаются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февраля 2026 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(включительно):</a:t>
            </a:r>
          </a:p>
          <a:p>
            <a:pPr algn="just"/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– в образовательные организации, в которых обучающиеся осваивают образовательные программы среднего общего образования.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Экстернами - в образовательные организации по выбору экстернов.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 – в ГБУ ДПО СО «Жигулевский ресурсный центр» и в электронной форме (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gia.asurso.ru).</a:t>
            </a: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7998" y="5821570"/>
            <a:ext cx="10585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2 февраля заявления об участии в ГИА участников ГИА принимаются по решению ГЭК только при наличии у заявителей уважительных причин (болезни или иных обстоятельств), подтвержденных документально, не позднее чем за две недели до начала соответствующего экзамена.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1503" t="10687" r="30242" b="23306"/>
          <a:stretch/>
        </p:blipFill>
        <p:spPr>
          <a:xfrm>
            <a:off x="7416750" y="1723778"/>
            <a:ext cx="4073981" cy="39541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459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128718" y="103606"/>
            <a:ext cx="4671940" cy="1296194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ЕГЭ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Минпросвещения России и Рособрнадзора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07.11.2025г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798/1904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20913334"/>
              </p:ext>
            </p:extLst>
          </p:nvPr>
        </p:nvGraphicFramePr>
        <p:xfrm>
          <a:off x="143942" y="1530138"/>
          <a:ext cx="7200800" cy="3391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97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510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73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 июня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История, Литература,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Химия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730"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 июня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T="48006" marB="48006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73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 июня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(базовый и профильный уровень)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73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июня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Обществознание, Физика</a:t>
                      </a:r>
                    </a:p>
                  </a:txBody>
                  <a:tcPr marT="48006" marB="48006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762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июня </a:t>
                      </a:r>
                    </a:p>
                  </a:txBody>
                  <a:tcPr marT="48006" marB="48006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География, Иностранные языки (письменная часть)</a:t>
                      </a:r>
                    </a:p>
                  </a:txBody>
                  <a:tcPr marT="48006" marB="48006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73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(устная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73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июня </a:t>
                      </a:r>
                    </a:p>
                  </a:txBody>
                  <a:tcPr marT="48006" marB="48006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(КЕГЭ)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832331"/>
              </p:ext>
            </p:extLst>
          </p:nvPr>
        </p:nvGraphicFramePr>
        <p:xfrm>
          <a:off x="7704782" y="2160291"/>
          <a:ext cx="4320480" cy="47843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841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июня </a:t>
                      </a:r>
                    </a:p>
                  </a:txBody>
                  <a:tcPr marT="48006" marB="48006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язык, Иностранные языки (письменная часть),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Литература, Химия, Информатика, Физика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5317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июня </a:t>
                      </a:r>
                    </a:p>
                  </a:txBody>
                  <a:tcPr marT="48006" marB="48006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(профильный и базовый уровень),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Биология, География,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(устная часть),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История,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Обществознание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392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 25 июня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всем учебным предметам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2270" y="69191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период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84902" y="166287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56582" y="121513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</a:t>
            </a:r>
          </a:p>
        </p:txBody>
      </p:sp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xmlns="" id="{A41F452A-9FEB-87CE-273A-A5DFD8FADD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01889"/>
              </p:ext>
            </p:extLst>
          </p:nvPr>
        </p:nvGraphicFramePr>
        <p:xfrm>
          <a:off x="161720" y="5256634"/>
          <a:ext cx="7183022" cy="18379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51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78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июля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(письменная часть), Информатика  (КЕГЭ), Литература, Русский язык, Физика, 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июля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География, Математика (базовый и профильный уровень), Иностранные языки (устная часть), История, Обществознание</a:t>
                      </a:r>
                    </a:p>
                  </a:txBody>
                  <a:tcPr marT="48006" marB="48006" anchor="ctr">
                    <a:lnL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7C780C-A2A1-C6FB-5BE4-33AC40C9327F}"/>
              </a:ext>
            </a:extLst>
          </p:cNvPr>
          <p:cNvSpPr txBox="1"/>
          <p:nvPr/>
        </p:nvSpPr>
        <p:spPr>
          <a:xfrm>
            <a:off x="2456582" y="495931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</a:t>
            </a:r>
          </a:p>
        </p:txBody>
      </p:sp>
    </p:spTree>
    <p:extLst>
      <p:ext uri="{BB962C8B-B14F-4D97-AF65-F5344CB8AC3E}">
        <p14:creationId xmlns:p14="http://schemas.microsoft.com/office/powerpoint/2010/main" val="3026319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88358" y="0"/>
            <a:ext cx="8142451" cy="112180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экзаменов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368236"/>
              </p:ext>
            </p:extLst>
          </p:nvPr>
        </p:nvGraphicFramePr>
        <p:xfrm>
          <a:off x="287960" y="1282694"/>
          <a:ext cx="7344814" cy="577414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752526">
                  <a:extLst>
                    <a:ext uri="{9D8B030D-6E8A-4147-A177-3AD203B41FA5}">
                      <a16:colId xmlns:a16="http://schemas.microsoft.com/office/drawing/2014/main" xmlns="" val="1029850597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3897592155"/>
                    </a:ext>
                  </a:extLst>
                </a:gridCol>
              </a:tblGrid>
              <a:tr h="1316295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 (профильный уровень)</a:t>
                      </a:r>
                      <a:b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</a:p>
                    <a:p>
                      <a:pPr algn="ctr"/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b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(КЕГЭ)</a:t>
                      </a:r>
                      <a:b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 marL="17207" marR="17207" marT="18067" marB="18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 </a:t>
                      </a:r>
                      <a:b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(235 минут)</a:t>
                      </a:r>
                    </a:p>
                  </a:txBody>
                  <a:tcPr marL="17207" marR="17207" marT="18067" marB="1806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b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</a:p>
                    <a:p>
                      <a:pPr algn="ctr"/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  <a:p>
                      <a:pPr algn="ctr"/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L="17207" marR="17207" marT="18067" marB="18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30 минут</a:t>
                      </a:r>
                      <a:b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(210 минут)</a:t>
                      </a:r>
                    </a:p>
                  </a:txBody>
                  <a:tcPr marL="17207" marR="17207" marT="18067" marB="18067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(письменная часть)</a:t>
                      </a:r>
                    </a:p>
                  </a:txBody>
                  <a:tcPr marL="17207" marR="17207" marT="18067" marB="18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10 минут</a:t>
                      </a:r>
                    </a:p>
                    <a:p>
                      <a:pPr algn="ctr"/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(190 минут)</a:t>
                      </a:r>
                    </a:p>
                  </a:txBody>
                  <a:tcPr marL="17207" marR="17207" marT="18067" marB="18067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 (базовый уровень)</a:t>
                      </a:r>
                      <a:b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</a:p>
                    <a:p>
                      <a:pPr algn="ctr"/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Китайский язык (письменная часть)</a:t>
                      </a:r>
                    </a:p>
                  </a:txBody>
                  <a:tcPr marL="17207" marR="17207" marT="18067" marB="18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</a:t>
                      </a:r>
                      <a:b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(180 минут)</a:t>
                      </a:r>
                    </a:p>
                  </a:txBody>
                  <a:tcPr marL="17207" marR="17207" marT="18067" marB="18067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(устная часть)</a:t>
                      </a:r>
                    </a:p>
                  </a:txBody>
                  <a:tcPr marL="17207" marR="17207" marT="18067" marB="18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минут</a:t>
                      </a:r>
                    </a:p>
                  </a:txBody>
                  <a:tcPr marL="17207" marR="17207" marT="18067" marB="18067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9259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Китайский язык (устная часть)</a:t>
                      </a:r>
                    </a:p>
                  </a:txBody>
                  <a:tcPr marL="17207" marR="17207" marT="18067" marB="18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минут</a:t>
                      </a:r>
                    </a:p>
                  </a:txBody>
                  <a:tcPr marL="17207" marR="17207" marT="18067" marB="18067" anchor="ctr"/>
                </a:tc>
                <a:extLst>
                  <a:ext uri="{0D108BD9-81ED-4DB2-BD59-A6C34878D82A}">
                    <a16:rowId xmlns:a16="http://schemas.microsoft.com/office/drawing/2014/main" xmlns="" val="290309823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848798" y="1656234"/>
            <a:ext cx="3965985" cy="290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ЕГЭ/ГВЭ с ограниченными возможностями здоровья: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экзамена увеличивается на 1,5 часа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«говорение»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языкам увеличивается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984011" y="4824586"/>
            <a:ext cx="3888431" cy="19389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экзаменов публикуются на официальном портале Рособрнадзора по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адресу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://checkege.rustest.ru/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000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8654" y="2013424"/>
            <a:ext cx="567536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/>
                <a:ea typeface="Times New Roman"/>
              </a:rPr>
              <a:t>Обязательное условие участия в ЕГЭ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/>
                <a:ea typeface="Times New Roman"/>
              </a:rPr>
              <a:t>Система </a:t>
            </a:r>
            <a:r>
              <a:rPr lang="ru-RU" sz="2400" dirty="0" smtClean="0">
                <a:latin typeface="Times New Roman"/>
                <a:ea typeface="Times New Roman"/>
              </a:rPr>
              <a:t>оценивания</a:t>
            </a:r>
            <a:endParaRPr lang="ru-RU" sz="2400" dirty="0">
              <a:latin typeface="Times New Roman"/>
              <a:ea typeface="Times New Roma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/>
                <a:ea typeface="Times New Roman"/>
              </a:rPr>
              <a:t>Допуск к ЕГЭ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18" y="3445887"/>
            <a:ext cx="6766048" cy="3005951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Направления:</a:t>
            </a:r>
          </a:p>
          <a:p>
            <a:pPr defTabSz="1110753">
              <a:spcBef>
                <a:spcPts val="729"/>
              </a:spcBef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Духовно-нравственные ориентиры в жизни человека»</a:t>
            </a:r>
          </a:p>
          <a:p>
            <a:pPr defTabSz="1110753">
              <a:spcBef>
                <a:spcPts val="729"/>
              </a:spcBef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«Семья, общество, Отечество в жизни человека» </a:t>
            </a:r>
          </a:p>
          <a:p>
            <a:pPr defTabSz="1110753">
              <a:spcBef>
                <a:spcPts val="729"/>
              </a:spcBef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«Природа и культура в жизни человека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110753">
              <a:spcBef>
                <a:spcPts val="729"/>
              </a:spcBef>
            </a:pP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71683" y="1247472"/>
            <a:ext cx="5256583" cy="7150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3 </a:t>
            </a:r>
            <a:r>
              <a:rPr lang="ru-RU" sz="3600" b="1" i="1" dirty="0">
                <a:solidFill>
                  <a:schemeClr val="bg1"/>
                </a:solidFill>
                <a:latin typeface="Times New Roman"/>
                <a:ea typeface="Times New Roman"/>
              </a:rPr>
              <a:t>декабря </a:t>
            </a:r>
            <a:r>
              <a:rPr lang="ru-RU" sz="3600" b="1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2025 </a:t>
            </a:r>
            <a:r>
              <a:rPr lang="ru-RU" sz="3600" b="1" i="1" dirty="0">
                <a:solidFill>
                  <a:schemeClr val="bg1"/>
                </a:solidFill>
                <a:latin typeface="Times New Roman"/>
                <a:ea typeface="Times New Roman"/>
              </a:rPr>
              <a:t>года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16550" y="128786"/>
            <a:ext cx="5832649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ru-RU" sz="4400" b="1" dirty="0">
                <a:solidFill>
                  <a:schemeClr val="bg1"/>
                </a:solidFill>
                <a:latin typeface="Times New Roman"/>
                <a:ea typeface="Times New Roman"/>
              </a:rPr>
              <a:t>Итоговое сочинение </a:t>
            </a:r>
          </a:p>
        </p:txBody>
      </p:sp>
      <p:pic>
        <p:nvPicPr>
          <p:cNvPr id="3078" name="Picture 6" descr="http://gimn-11.odinedu.ru/upload/iblock/d75/d75fea39a4ddb05c5eec6bb1825e26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908" y="79621"/>
            <a:ext cx="1915257" cy="201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32774" y="2041210"/>
            <a:ext cx="3502690" cy="13553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сроки: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28718" y="3456435"/>
            <a:ext cx="4942850" cy="3000821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подачи заявлений на участие в итоговом сочинении –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 ноября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  <a:p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документы: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страховой номер обязательного пенсионного страхования (СНИЛС)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4214" y="6573720"/>
            <a:ext cx="54511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3 часа 55 минут</a:t>
            </a:r>
          </a:p>
        </p:txBody>
      </p:sp>
      <p:sp>
        <p:nvSpPr>
          <p:cNvPr id="12" name="Облачко с текстом: овальное 37">
            <a:extLst>
              <a:ext uri="{FF2B5EF4-FFF2-40B4-BE49-F238E27FC236}">
                <a16:creationId xmlns:a16="http://schemas.microsoft.com/office/drawing/2014/main" xmlns="" id="{B2CDC534-11DE-E16D-B7E1-AF085F0C1A7C}"/>
              </a:ext>
            </a:extLst>
          </p:cNvPr>
          <p:cNvSpPr/>
          <p:nvPr/>
        </p:nvSpPr>
        <p:spPr>
          <a:xfrm rot="1855843">
            <a:off x="4161261" y="2395371"/>
            <a:ext cx="468000" cy="468000"/>
          </a:xfrm>
          <a:prstGeom prst="wedgeEllipseCallou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0B40539-2366-BCA3-1FAF-677165451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075" r="27675"/>
                    </a14:imgEffect>
                  </a14:imgLayer>
                </a14:imgProps>
              </a:ext>
            </a:extLst>
          </a:blip>
          <a:srcRect r="69250"/>
          <a:stretch/>
        </p:blipFill>
        <p:spPr>
          <a:xfrm>
            <a:off x="4112759" y="2340869"/>
            <a:ext cx="540000" cy="548633"/>
          </a:xfrm>
          <a:prstGeom prst="rect">
            <a:avLst/>
          </a:prstGeom>
        </p:spPr>
      </p:pic>
      <p:sp>
        <p:nvSpPr>
          <p:cNvPr id="14" name="Облачко с текстом: овальное 40">
            <a:extLst>
              <a:ext uri="{FF2B5EF4-FFF2-40B4-BE49-F238E27FC236}">
                <a16:creationId xmlns:a16="http://schemas.microsoft.com/office/drawing/2014/main" xmlns="" id="{228EE42A-0887-A615-16DE-12774A1F701A}"/>
              </a:ext>
            </a:extLst>
          </p:cNvPr>
          <p:cNvSpPr/>
          <p:nvPr/>
        </p:nvSpPr>
        <p:spPr>
          <a:xfrm rot="1855843">
            <a:off x="5826784" y="2426312"/>
            <a:ext cx="468000" cy="468000"/>
          </a:xfrm>
          <a:prstGeom prst="wedgeEllipseCallou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83EBF18-6BA8-1EE0-A8A7-0ECC15B72D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2565" r="96952"/>
                    </a14:imgEffect>
                  </a14:imgLayer>
                </a14:imgProps>
              </a:ext>
            </a:extLst>
          </a:blip>
          <a:srcRect l="69517"/>
          <a:stretch/>
        </p:blipFill>
        <p:spPr>
          <a:xfrm>
            <a:off x="5823492" y="2396930"/>
            <a:ext cx="540000" cy="55344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430F233-C2C1-EC1C-FB65-E39F0195C83E}"/>
              </a:ext>
            </a:extLst>
          </p:cNvPr>
          <p:cNvSpPr txBox="1"/>
          <p:nvPr/>
        </p:nvSpPr>
        <p:spPr>
          <a:xfrm>
            <a:off x="4705739" y="2469979"/>
            <a:ext cx="11645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2000" b="1" i="1" dirty="0">
                <a:solidFill>
                  <a:srgbClr val="FF0000"/>
                </a:solidFill>
              </a:rPr>
              <a:t>НЕЗАЧЕТ</a:t>
            </a:r>
            <a:endParaRPr lang="ru-RU" sz="20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2AEF8CD-2DDB-ADA0-EE2A-6A937BE36BE9}"/>
              </a:ext>
            </a:extLst>
          </p:cNvPr>
          <p:cNvSpPr txBox="1"/>
          <p:nvPr/>
        </p:nvSpPr>
        <p:spPr>
          <a:xfrm>
            <a:off x="3326532" y="2439944"/>
            <a:ext cx="9090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2000" b="1" i="1" dirty="0">
                <a:solidFill>
                  <a:schemeClr val="accent3">
                    <a:lumMod val="75000"/>
                  </a:schemeClr>
                </a:solidFill>
              </a:rPr>
              <a:t>ЗАЧЕТ</a:t>
            </a:r>
            <a:r>
              <a:rPr lang="ru" sz="2000" b="1" dirty="0">
                <a:solidFill>
                  <a:srgbClr val="004199"/>
                </a:solidFill>
              </a:rPr>
              <a:t>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582237" y="2450566"/>
            <a:ext cx="317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/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0017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77198" y="17916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ЕГЭ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975" y="1141929"/>
            <a:ext cx="626469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Обязательные предметы</a:t>
            </a:r>
          </a:p>
          <a:p>
            <a:pPr algn="ctr"/>
            <a:r>
              <a:rPr lang="ru-RU" sz="2800" b="1" u="sng" dirty="0">
                <a:solidFill>
                  <a:srgbClr val="1F262D"/>
                </a:solidFill>
                <a:latin typeface="Times New Roman"/>
                <a:ea typeface="Times New Roman"/>
              </a:rPr>
              <a:t>Русский язык</a:t>
            </a:r>
          </a:p>
          <a:p>
            <a:pPr algn="ctr"/>
            <a:endParaRPr lang="ru-RU" sz="1000" b="1" dirty="0">
              <a:solidFill>
                <a:srgbClr val="1F262D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2800" b="1" u="sng" dirty="0">
                <a:solidFill>
                  <a:srgbClr val="1F262D"/>
                </a:solidFill>
                <a:latin typeface="Times New Roman"/>
                <a:ea typeface="Times New Roman"/>
              </a:rPr>
              <a:t>Математика</a:t>
            </a:r>
            <a:endParaRPr lang="ru-RU" sz="2400" b="1" u="sng" dirty="0"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4983" y="3228601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Базовый уровень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6073" y="3245921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Профильный уровень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5951" y="4047014"/>
            <a:ext cx="4176463" cy="156966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аттестата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в ВУЗ, где математика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вступительным экзаменом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24923" y="4047014"/>
            <a:ext cx="4115963" cy="156966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аттестата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в ВУЗ, где математика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вступительным экзаменом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5952" y="6037278"/>
            <a:ext cx="11691896" cy="1021556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Roboto"/>
              </a:rPr>
              <a:t>Приказ Минпросвещения России и Рособрнадзора от 04.04.2023 № 233/552 "Об утверждении Порядка проведения государственной итоговой аттестации по образовательным программам среднего общего образования".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07787" y="1128730"/>
            <a:ext cx="4599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Предметы ЕГЭ по выбору: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43057" y="1856060"/>
            <a:ext cx="2963834" cy="3881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1F262D"/>
                </a:solidFill>
                <a:latin typeface="Times New Roman"/>
                <a:ea typeface="Times New Roman"/>
              </a:rPr>
              <a:t>Физика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1F262D"/>
                </a:solidFill>
                <a:latin typeface="Times New Roman"/>
                <a:ea typeface="Times New Roman"/>
              </a:rPr>
              <a:t>Химия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1F262D"/>
                </a:solidFill>
                <a:latin typeface="Times New Roman"/>
                <a:ea typeface="Times New Roman"/>
              </a:rPr>
              <a:t>Биология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1F262D"/>
                </a:solidFill>
                <a:latin typeface="Times New Roman"/>
                <a:ea typeface="Times New Roman"/>
              </a:rPr>
              <a:t>Информатика (КЕГЭ)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1F262D"/>
                </a:solidFill>
                <a:latin typeface="Times New Roman"/>
                <a:ea typeface="Times New Roman"/>
              </a:rPr>
              <a:t>География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1F262D"/>
                </a:solidFill>
                <a:latin typeface="Times New Roman"/>
                <a:ea typeface="Times New Roman"/>
              </a:rPr>
              <a:t>История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1F262D"/>
                </a:solidFill>
                <a:latin typeface="Times New Roman"/>
                <a:ea typeface="Times New Roman"/>
              </a:rPr>
              <a:t>Литература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1F262D"/>
                </a:solidFill>
                <a:latin typeface="Times New Roman"/>
                <a:ea typeface="Times New Roman"/>
              </a:rPr>
              <a:t>Обществознание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1F262D"/>
                </a:solidFill>
                <a:latin typeface="Times New Roman"/>
                <a:ea typeface="Times New Roman"/>
              </a:rPr>
              <a:t>Иностранные языки (английский немецкий, французский, испанский, </a:t>
            </a:r>
            <a:r>
              <a:rPr lang="ru-RU" b="1" dirty="0" smtClean="0">
                <a:solidFill>
                  <a:srgbClr val="1F262D"/>
                </a:solidFill>
                <a:latin typeface="Times New Roman"/>
                <a:ea typeface="Times New Roman"/>
              </a:rPr>
              <a:t>китайский)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685347" y="2584007"/>
            <a:ext cx="1260000" cy="7560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152054" y="2628426"/>
            <a:ext cx="1260000" cy="7560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748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4905" y="3222412"/>
            <a:ext cx="330158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		</a:t>
            </a:r>
            <a:r>
              <a:rPr lang="ru-RU" sz="2800" b="1" i="1" dirty="0">
                <a:solidFill>
                  <a:srgbClr val="C00000"/>
                </a:solidFill>
              </a:rPr>
              <a:t>Важно!</a:t>
            </a:r>
            <a:endParaRPr lang="ru-RU" sz="2000" b="1" i="1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ru-RU" sz="2000" b="1" i="1" dirty="0"/>
              <a:t>Вузы имеют право устанавливать свои минимальные баллы </a:t>
            </a:r>
            <a:br>
              <a:rPr lang="ru-RU" sz="2000" b="1" i="1" dirty="0"/>
            </a:br>
            <a:r>
              <a:rPr lang="ru-RU" sz="2000" b="1" i="1" dirty="0"/>
              <a:t>(с которыми будут принимать </a:t>
            </a:r>
            <a:br>
              <a:rPr lang="ru-RU" sz="2000" b="1" i="1" dirty="0"/>
            </a:br>
            <a:r>
              <a:rPr lang="ru-RU" sz="2000" b="1" i="1" dirty="0"/>
              <a:t>абитуриентов)</a:t>
            </a:r>
            <a:br>
              <a:rPr lang="ru-RU" sz="2000" b="1" i="1" dirty="0"/>
            </a:br>
            <a:r>
              <a:rPr lang="ru-RU" sz="2000" b="1" i="1" dirty="0">
                <a:solidFill>
                  <a:srgbClr val="C00000"/>
                </a:solidFill>
              </a:rPr>
              <a:t>выше этого уровня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838794"/>
              </p:ext>
            </p:extLst>
          </p:nvPr>
        </p:nvGraphicFramePr>
        <p:xfrm>
          <a:off x="287958" y="1829585"/>
          <a:ext cx="8288808" cy="522724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816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83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T="48006" marB="48006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Минимальное количество баллов ЕГЭ, </a:t>
                      </a: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подтверждающее освоение образовательной программы среднего общего образования</a:t>
                      </a:r>
                    </a:p>
                  </a:txBody>
                  <a:tcPr marT="48006" marB="48006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>
                          <a:latin typeface="Times New Roman" pitchFamily="18" charset="0"/>
                          <a:cs typeface="Times New Roman" pitchFamily="18" charset="0"/>
                        </a:rPr>
                        <a:t>Минимальное количество баллов ЕГЭ, необходимое для поступления в вузы</a:t>
                      </a:r>
                    </a:p>
                  </a:txBody>
                  <a:tcPr marT="48006" marB="48006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886">
                <a:tc>
                  <a:txBody>
                    <a:bodyPr/>
                    <a:lstStyle/>
                    <a:p>
                      <a:r>
                        <a:rPr kumimoji="0" lang="ru-RU" altLang="ru-RU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T="48006" marB="48006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8172">
                <a:tc>
                  <a:txBody>
                    <a:bodyPr/>
                    <a:lstStyle/>
                    <a:p>
                      <a:r>
                        <a:rPr kumimoji="0" lang="ru-RU" altLang="ru-RU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</a:t>
                      </a:r>
                      <a:br>
                        <a:rPr kumimoji="0" lang="ru-RU" altLang="ru-RU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(профильный уровень)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328">
                <a:tc>
                  <a:txBody>
                    <a:bodyPr/>
                    <a:lstStyle/>
                    <a:p>
                      <a:r>
                        <a:rPr kumimoji="0" lang="ru-RU" altLang="ru-RU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r>
                        <a:rPr kumimoji="0" lang="ru-RU" altLang="ru-RU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Химия 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4961">
                <a:tc>
                  <a:txBody>
                    <a:bodyPr/>
                    <a:lstStyle/>
                    <a:p>
                      <a:r>
                        <a:rPr kumimoji="0" lang="ru-RU" altLang="ru-RU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(КЕГЭ)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5886">
                <a:tc>
                  <a:txBody>
                    <a:bodyPr/>
                    <a:lstStyle/>
                    <a:p>
                      <a:r>
                        <a:rPr kumimoji="0" lang="ru-RU" altLang="ru-RU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История, Литература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5886">
                <a:tc>
                  <a:txBody>
                    <a:bodyPr/>
                    <a:lstStyle/>
                    <a:p>
                      <a:r>
                        <a:rPr kumimoji="0" lang="ru-RU" altLang="ru-RU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T="48006" marB="48006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5886">
                <a:tc>
                  <a:txBody>
                    <a:bodyPr/>
                    <a:lstStyle/>
                    <a:p>
                      <a:r>
                        <a:rPr kumimoji="0" lang="ru-RU" altLang="ru-RU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886">
                <a:tc>
                  <a:txBody>
                    <a:bodyPr/>
                    <a:lstStyle/>
                    <a:p>
                      <a:r>
                        <a:rPr kumimoji="0" lang="ru-RU" altLang="ru-RU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5886">
                <a:tc>
                  <a:txBody>
                    <a:bodyPr/>
                    <a:lstStyle/>
                    <a:p>
                      <a:r>
                        <a:rPr kumimoji="0" lang="ru-RU" altLang="ru-RU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Иностранный язык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8006" marB="48006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93428" y="144066"/>
            <a:ext cx="105930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Минимальное количество баллов</a:t>
            </a:r>
            <a:b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Единого государственного экзамена (ЕГЭ) </a:t>
            </a:r>
          </a:p>
        </p:txBody>
      </p:sp>
      <p:pic>
        <p:nvPicPr>
          <p:cNvPr id="1026" name="Picture 2" descr="C:\Users\RomanyukNA\AppData\Local\Microsoft\Windows\Temporary Internet Files\Content.IE5\2NJ0HMWD\81285-exclamation-product-sticker-question-mark-design-red[1]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4905" y="4357215"/>
            <a:ext cx="749345" cy="190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808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3040</TotalTime>
  <Words>1426</Words>
  <Application>Microsoft Office PowerPoint</Application>
  <PresentationFormat>Произвольный</PresentationFormat>
  <Paragraphs>260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Bookman Old Style</vt:lpstr>
      <vt:lpstr>Calibri</vt:lpstr>
      <vt:lpstr>Candara</vt:lpstr>
      <vt:lpstr>Century Schoolbook</vt:lpstr>
      <vt:lpstr>Georgia</vt:lpstr>
      <vt:lpstr>Roboto</vt:lpstr>
      <vt:lpstr>Symbol</vt:lpstr>
      <vt:lpstr>Times New Roman</vt:lpstr>
      <vt:lpstr>Wingdings</vt:lpstr>
      <vt:lpstr>Волна</vt:lpstr>
      <vt:lpstr>Государственная итоговая аттестация для 11 классов (ГИА-11) </vt:lpstr>
      <vt:lpstr>Презентация PowerPoint</vt:lpstr>
      <vt:lpstr>Презентация PowerPoint</vt:lpstr>
      <vt:lpstr>Презентация PowerPoint</vt:lpstr>
      <vt:lpstr>Расписание ЕГЭ  Приказ Минпросвещения России и Рособрнадзора  от 07.11.2025г. № 798/1904</vt:lpstr>
      <vt:lpstr>Продолжительность экзаменов</vt:lpstr>
      <vt:lpstr>Презентация PowerPoint</vt:lpstr>
      <vt:lpstr>Презентация PowerPoint</vt:lpstr>
      <vt:lpstr>Презентация PowerPoint</vt:lpstr>
      <vt:lpstr>В день проведения экзамена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Полезные ресурсы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итоговая аттестация  по образовательным программам  среднего общего образования  в 2022-2023 учебном году</dc:title>
  <dc:creator>Наталья А. Романюк</dc:creator>
  <cp:lastModifiedBy>Алексеева ИВ</cp:lastModifiedBy>
  <cp:revision>227</cp:revision>
  <cp:lastPrinted>2025-01-27T07:44:08Z</cp:lastPrinted>
  <dcterms:created xsi:type="dcterms:W3CDTF">2022-11-14T09:22:18Z</dcterms:created>
  <dcterms:modified xsi:type="dcterms:W3CDTF">2026-02-03T06:57:44Z</dcterms:modified>
</cp:coreProperties>
</file>